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Century Gothic" panose="020B0502020202020204" pitchFamily="34" charset="0"/>
      <p:regular r:id="rId36"/>
      <p:bold r:id="rId37"/>
      <p:italic r:id="rId38"/>
      <p:boldItalic r:id="rId39"/>
    </p:embeddedFont>
    <p:embeddedFont>
      <p:font typeface="Open Sans"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Leah </a:t>
            </a:r>
            <a:endParaRPr/>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Leah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Leah</a:t>
            </a:r>
            <a:endParaRPr/>
          </a:p>
        </p:txBody>
      </p:sp>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Leah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Delaney</a:t>
            </a: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Leah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Delaney</a:t>
            </a:r>
            <a:endParaRP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Leah</a:t>
            </a: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Leah</a:t>
            </a:r>
            <a:endParaRPr/>
          </a:p>
        </p:txBody>
      </p:sp>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Delaney</a:t>
            </a:r>
            <a:endParaRPr/>
          </a:p>
        </p:txBody>
      </p:sp>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Delaney</a:t>
            </a:r>
            <a:endParaRPr/>
          </a:p>
        </p:txBody>
      </p:sp>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Leah</a:t>
            </a: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Delaney</a:t>
            </a:r>
            <a:endParaRPr/>
          </a:p>
        </p:txBody>
      </p:sp>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Delaney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Delaney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Delaney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Delaney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Leah</a:t>
            </a:r>
            <a:endParaRPr/>
          </a:p>
        </p:txBody>
      </p:sp>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Leah</a:t>
            </a:r>
            <a:endParaRPr/>
          </a:p>
        </p:txBody>
      </p:sp>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Leah</a:t>
            </a:r>
            <a:endParaRPr/>
          </a:p>
        </p:txBody>
      </p:sp>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Delaney</a:t>
            </a:r>
            <a:endParaRPr/>
          </a:p>
        </p:txBody>
      </p:sp>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Delaney</a:t>
            </a:r>
            <a:endParaRPr/>
          </a:p>
        </p:txBody>
      </p:sp>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Delaney</a:t>
            </a: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Delaney</a:t>
            </a:r>
            <a:endParaRPr/>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Delaney</a:t>
            </a:r>
            <a:endParaRPr/>
          </a:p>
        </p:txBody>
      </p:sp>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Delaney</a:t>
            </a:r>
            <a:endParaRPr/>
          </a:p>
        </p:txBody>
      </p:sp>
      <p:sp>
        <p:nvSpPr>
          <p:cNvPr id="480" name="Shape 4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90" name="Shape 4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Delaney</a:t>
            </a: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Delaney</a:t>
            </a: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Leah</a:t>
            </a:r>
            <a:endParaRPr/>
          </a:p>
        </p:txBody>
      </p:sp>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Leah</a:t>
            </a: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Leah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Leah</a:t>
            </a: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154955" y="1447800"/>
            <a:ext cx="8825700" cy="3329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7200"/>
              <a:buFont typeface="Century Gothic"/>
              <a:buNone/>
              <a:defRPr sz="7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9" name="Shape 19"/>
          <p:cNvSpPr txBox="1">
            <a:spLocks noGrp="1"/>
          </p:cNvSpPr>
          <p:nvPr>
            <p:ph type="subTitle" idx="1"/>
          </p:nvPr>
        </p:nvSpPr>
        <p:spPr>
          <a:xfrm>
            <a:off x="1154955" y="4777380"/>
            <a:ext cx="8825700" cy="861300"/>
          </a:xfrm>
          <a:prstGeom prst="rect">
            <a:avLst/>
          </a:prstGeom>
          <a:noFill/>
          <a:ln>
            <a:noFill/>
          </a:ln>
        </p:spPr>
        <p:txBody>
          <a:bodyPr spcFirstLastPara="1" wrap="square" lIns="91425" tIns="45700" rIns="91425" bIns="45700" anchor="t" anchorCtr="0"/>
          <a:lstStyle>
            <a:lvl1pPr marR="0" lvl="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R="0" lvl="1" algn="ctr"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R="0" lvl="2"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R="0" lvl="4"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R="0" lvl="5"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R="0" lvl="6"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R="0" lvl="7"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R="0" lvl="8"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0" name="Shape 20"/>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1" name="Shape 21"/>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2" name="Shape 2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154956" y="4800587"/>
            <a:ext cx="88257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6" name="Shape 76"/>
          <p:cNvSpPr>
            <a:spLocks noGrp="1"/>
          </p:cNvSpPr>
          <p:nvPr>
            <p:ph type="pic" idx="2"/>
          </p:nvPr>
        </p:nvSpPr>
        <p:spPr>
          <a:xfrm>
            <a:off x="1154955" y="685800"/>
            <a:ext cx="8825700" cy="36408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body" idx="1"/>
          </p:nvPr>
        </p:nvSpPr>
        <p:spPr>
          <a:xfrm>
            <a:off x="1154956" y="5367325"/>
            <a:ext cx="8825700" cy="4938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8" name="Shape 78"/>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9" name="Shape 79"/>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Shape 80"/>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154954" y="1447800"/>
            <a:ext cx="8825700" cy="1981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800"/>
              <a:buFont typeface="Century Gothic"/>
              <a:buNone/>
              <a:defRPr sz="4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3" name="Shape 83"/>
          <p:cNvSpPr txBox="1">
            <a:spLocks noGrp="1"/>
          </p:cNvSpPr>
          <p:nvPr>
            <p:ph type="body" idx="1"/>
          </p:nvPr>
        </p:nvSpPr>
        <p:spPr>
          <a:xfrm>
            <a:off x="1154954" y="3657600"/>
            <a:ext cx="8825700" cy="2362200"/>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5" name="Shape 85"/>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6" name="Shape 8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574801" y="1447800"/>
            <a:ext cx="7999200" cy="2323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800"/>
              <a:buFont typeface="Century Gothic"/>
              <a:buNone/>
              <a:defRPr sz="4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9" name="Shape 89"/>
          <p:cNvSpPr txBox="1">
            <a:spLocks noGrp="1"/>
          </p:cNvSpPr>
          <p:nvPr>
            <p:ph type="body" idx="1"/>
          </p:nvPr>
        </p:nvSpPr>
        <p:spPr>
          <a:xfrm>
            <a:off x="1930400" y="3771174"/>
            <a:ext cx="7279500" cy="3423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small">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0" name="Shape 90"/>
          <p:cNvSpPr txBox="1">
            <a:spLocks noGrp="1"/>
          </p:cNvSpPr>
          <p:nvPr>
            <p:ph type="body" idx="2"/>
          </p:nvPr>
        </p:nvSpPr>
        <p:spPr>
          <a:xfrm>
            <a:off x="1154954" y="4350657"/>
            <a:ext cx="8825700" cy="1676400"/>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1" name="Shape 91"/>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2" name="Shape 92"/>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3" name="Shape 9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
        <p:nvSpPr>
          <p:cNvPr id="94" name="Shape 94"/>
          <p:cNvSpPr txBox="1"/>
          <p:nvPr/>
        </p:nvSpPr>
        <p:spPr>
          <a:xfrm>
            <a:off x="898295" y="971253"/>
            <a:ext cx="801900" cy="1969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u="none" strike="noStrike" cap="none">
                <a:solidFill>
                  <a:srgbClr val="86D1D8"/>
                </a:solidFill>
                <a:latin typeface="Arial"/>
                <a:ea typeface="Arial"/>
                <a:cs typeface="Arial"/>
                <a:sym typeface="Arial"/>
              </a:rPr>
              <a:t>“</a:t>
            </a:r>
            <a:endParaRPr/>
          </a:p>
        </p:txBody>
      </p:sp>
      <p:sp>
        <p:nvSpPr>
          <p:cNvPr id="95" name="Shape 95"/>
          <p:cNvSpPr txBox="1"/>
          <p:nvPr/>
        </p:nvSpPr>
        <p:spPr>
          <a:xfrm>
            <a:off x="9330490" y="2613787"/>
            <a:ext cx="801900" cy="1969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u="none" strike="noStrike" cap="non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154954" y="3124201"/>
            <a:ext cx="8825700" cy="16533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98" name="Shape 98"/>
          <p:cNvSpPr txBox="1">
            <a:spLocks noGrp="1"/>
          </p:cNvSpPr>
          <p:nvPr>
            <p:ph type="body" idx="1"/>
          </p:nvPr>
        </p:nvSpPr>
        <p:spPr>
          <a:xfrm>
            <a:off x="1154954" y="4777381"/>
            <a:ext cx="8825700" cy="8604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9" name="Shape 99"/>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0" name="Shape 100"/>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1" name="Shape 101"/>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04" name="Shape 104"/>
          <p:cNvSpPr txBox="1">
            <a:spLocks noGrp="1"/>
          </p:cNvSpPr>
          <p:nvPr>
            <p:ph type="body" idx="1"/>
          </p:nvPr>
        </p:nvSpPr>
        <p:spPr>
          <a:xfrm>
            <a:off x="632947" y="1981200"/>
            <a:ext cx="29469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5" name="Shape 105"/>
          <p:cNvSpPr txBox="1">
            <a:spLocks noGrp="1"/>
          </p:cNvSpPr>
          <p:nvPr>
            <p:ph type="body" idx="2"/>
          </p:nvPr>
        </p:nvSpPr>
        <p:spPr>
          <a:xfrm>
            <a:off x="652463" y="2667000"/>
            <a:ext cx="2927400" cy="35892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6" name="Shape 106"/>
          <p:cNvSpPr txBox="1">
            <a:spLocks noGrp="1"/>
          </p:cNvSpPr>
          <p:nvPr>
            <p:ph type="body" idx="3"/>
          </p:nvPr>
        </p:nvSpPr>
        <p:spPr>
          <a:xfrm>
            <a:off x="3883659" y="1981200"/>
            <a:ext cx="29361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7" name="Shape 107"/>
          <p:cNvSpPr txBox="1">
            <a:spLocks noGrp="1"/>
          </p:cNvSpPr>
          <p:nvPr>
            <p:ph type="body" idx="4"/>
          </p:nvPr>
        </p:nvSpPr>
        <p:spPr>
          <a:xfrm>
            <a:off x="3873106" y="2667000"/>
            <a:ext cx="2946900" cy="35892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8" name="Shape 108"/>
          <p:cNvSpPr txBox="1">
            <a:spLocks noGrp="1"/>
          </p:cNvSpPr>
          <p:nvPr>
            <p:ph type="body" idx="5"/>
          </p:nvPr>
        </p:nvSpPr>
        <p:spPr>
          <a:xfrm>
            <a:off x="7124700" y="1981200"/>
            <a:ext cx="29322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6"/>
          </p:nvPr>
        </p:nvSpPr>
        <p:spPr>
          <a:xfrm>
            <a:off x="7124700" y="2667000"/>
            <a:ext cx="2932200" cy="35892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10" name="Shape 110"/>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1" name="Shape 111"/>
          <p:cNvCxnSpPr/>
          <p:nvPr/>
        </p:nvCxnSpPr>
        <p:spPr>
          <a:xfrm>
            <a:off x="6962227" y="2133600"/>
            <a:ext cx="0" cy="3966900"/>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2" name="Shape 112"/>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3" name="Shape 113"/>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4" name="Shape 114"/>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7" name="Shape 117"/>
          <p:cNvSpPr txBox="1">
            <a:spLocks noGrp="1"/>
          </p:cNvSpPr>
          <p:nvPr>
            <p:ph type="body" idx="1"/>
          </p:nvPr>
        </p:nvSpPr>
        <p:spPr>
          <a:xfrm>
            <a:off x="652463" y="4250949"/>
            <a:ext cx="29400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8" name="Shape 118"/>
          <p:cNvSpPr>
            <a:spLocks noGrp="1"/>
          </p:cNvSpPr>
          <p:nvPr>
            <p:ph type="pic" idx="2"/>
          </p:nvPr>
        </p:nvSpPr>
        <p:spPr>
          <a:xfrm>
            <a:off x="652463" y="2209800"/>
            <a:ext cx="2940000" cy="1524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9" name="Shape 119"/>
          <p:cNvSpPr txBox="1">
            <a:spLocks noGrp="1"/>
          </p:cNvSpPr>
          <p:nvPr>
            <p:ph type="body" idx="3"/>
          </p:nvPr>
        </p:nvSpPr>
        <p:spPr>
          <a:xfrm>
            <a:off x="652463" y="4827211"/>
            <a:ext cx="2940000" cy="6591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0" name="Shape 120"/>
          <p:cNvSpPr txBox="1">
            <a:spLocks noGrp="1"/>
          </p:cNvSpPr>
          <p:nvPr>
            <p:ph type="body" idx="4"/>
          </p:nvPr>
        </p:nvSpPr>
        <p:spPr>
          <a:xfrm>
            <a:off x="3889375" y="4250949"/>
            <a:ext cx="29304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1" name="Shape 121"/>
          <p:cNvSpPr>
            <a:spLocks noGrp="1"/>
          </p:cNvSpPr>
          <p:nvPr>
            <p:ph type="pic" idx="5"/>
          </p:nvPr>
        </p:nvSpPr>
        <p:spPr>
          <a:xfrm>
            <a:off x="3889374" y="2209800"/>
            <a:ext cx="2930400" cy="1524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2" name="Shape 122"/>
          <p:cNvSpPr txBox="1">
            <a:spLocks noGrp="1"/>
          </p:cNvSpPr>
          <p:nvPr>
            <p:ph type="body" idx="6"/>
          </p:nvPr>
        </p:nvSpPr>
        <p:spPr>
          <a:xfrm>
            <a:off x="3888022" y="4827210"/>
            <a:ext cx="2934300" cy="6591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7"/>
          </p:nvPr>
        </p:nvSpPr>
        <p:spPr>
          <a:xfrm>
            <a:off x="7124700" y="4250949"/>
            <a:ext cx="29322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4" name="Shape 124"/>
          <p:cNvSpPr>
            <a:spLocks noGrp="1"/>
          </p:cNvSpPr>
          <p:nvPr>
            <p:ph type="pic" idx="8"/>
          </p:nvPr>
        </p:nvSpPr>
        <p:spPr>
          <a:xfrm>
            <a:off x="7124699" y="2209800"/>
            <a:ext cx="2932200" cy="1524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Shape 125"/>
          <p:cNvSpPr txBox="1">
            <a:spLocks noGrp="1"/>
          </p:cNvSpPr>
          <p:nvPr>
            <p:ph type="body" idx="9"/>
          </p:nvPr>
        </p:nvSpPr>
        <p:spPr>
          <a:xfrm>
            <a:off x="7124575" y="4827208"/>
            <a:ext cx="2936100" cy="6591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26" name="Shape 12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Shape 127"/>
          <p:cNvCxnSpPr/>
          <p:nvPr/>
        </p:nvCxnSpPr>
        <p:spPr>
          <a:xfrm>
            <a:off x="6962227" y="2133600"/>
            <a:ext cx="0" cy="3966900"/>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Shape 128"/>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0" name="Shape 130"/>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3" name="Shape 133"/>
          <p:cNvSpPr txBox="1">
            <a:spLocks noGrp="1"/>
          </p:cNvSpPr>
          <p:nvPr>
            <p:ph type="body" idx="1"/>
          </p:nvPr>
        </p:nvSpPr>
        <p:spPr>
          <a:xfrm rot="5400000">
            <a:off x="3478803" y="-322632"/>
            <a:ext cx="4195500" cy="8946600"/>
          </a:xfrm>
          <a:prstGeom prst="rect">
            <a:avLst/>
          </a:prstGeom>
          <a:noFill/>
          <a:ln>
            <a:noFill/>
          </a:ln>
        </p:spPr>
        <p:txBody>
          <a:bodyPr spcFirstLastPara="1" wrap="square" lIns="91425" tIns="45700" rIns="91425" bIns="45700"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Shape 134"/>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5" name="Shape 135"/>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6" name="Shape 13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rot="5400000">
            <a:off x="6267513" y="2466913"/>
            <a:ext cx="5826000" cy="17526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9" name="Shape 139"/>
          <p:cNvSpPr txBox="1">
            <a:spLocks noGrp="1"/>
          </p:cNvSpPr>
          <p:nvPr>
            <p:ph type="body" idx="1"/>
          </p:nvPr>
        </p:nvSpPr>
        <p:spPr>
          <a:xfrm rot="5400000">
            <a:off x="1679612" y="-139786"/>
            <a:ext cx="5368800" cy="7423200"/>
          </a:xfrm>
          <a:prstGeom prst="rect">
            <a:avLst/>
          </a:prstGeom>
          <a:noFill/>
          <a:ln>
            <a:noFill/>
          </a:ln>
        </p:spPr>
        <p:txBody>
          <a:bodyPr spcFirstLastPara="1" wrap="square" lIns="91425" tIns="45700" rIns="91425" bIns="45700"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Shape 140"/>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1" name="Shape 141"/>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2" name="Shape 14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5" name="Shape 25"/>
          <p:cNvSpPr txBox="1">
            <a:spLocks noGrp="1"/>
          </p:cNvSpPr>
          <p:nvPr>
            <p:ph type="body" idx="1"/>
          </p:nvPr>
        </p:nvSpPr>
        <p:spPr>
          <a:xfrm>
            <a:off x="1103312" y="2052918"/>
            <a:ext cx="8946600" cy="4195500"/>
          </a:xfrm>
          <a:prstGeom prst="rect">
            <a:avLst/>
          </a:prstGeom>
          <a:noFill/>
          <a:ln>
            <a:noFill/>
          </a:ln>
        </p:spPr>
        <p:txBody>
          <a:bodyPr spcFirstLastPara="1" wrap="square" lIns="91425" tIns="45700" rIns="91425" bIns="45700"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6" name="Shape 26"/>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7" name="Shape 27"/>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8" name="Shape 28"/>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154956" y="2861733"/>
            <a:ext cx="8825700" cy="1915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1" name="Shape 31"/>
          <p:cNvSpPr txBox="1">
            <a:spLocks noGrp="1"/>
          </p:cNvSpPr>
          <p:nvPr>
            <p:ph type="body" idx="1"/>
          </p:nvPr>
        </p:nvSpPr>
        <p:spPr>
          <a:xfrm>
            <a:off x="1154955" y="4777381"/>
            <a:ext cx="8825700" cy="8604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2" name="Shape 32"/>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3" name="Shape 33"/>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4" name="Shape 34"/>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7" name="Shape 37"/>
          <p:cNvSpPr txBox="1">
            <a:spLocks noGrp="1"/>
          </p:cNvSpPr>
          <p:nvPr>
            <p:ph type="body" idx="1"/>
          </p:nvPr>
        </p:nvSpPr>
        <p:spPr>
          <a:xfrm>
            <a:off x="1103312" y="2060575"/>
            <a:ext cx="4396200" cy="41958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8" name="Shape 38"/>
          <p:cNvSpPr txBox="1">
            <a:spLocks noGrp="1"/>
          </p:cNvSpPr>
          <p:nvPr>
            <p:ph type="body" idx="2"/>
          </p:nvPr>
        </p:nvSpPr>
        <p:spPr>
          <a:xfrm>
            <a:off x="5654493" y="2056092"/>
            <a:ext cx="4396200" cy="42003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44" name="Shape 44"/>
          <p:cNvSpPr txBox="1">
            <a:spLocks noGrp="1"/>
          </p:cNvSpPr>
          <p:nvPr>
            <p:ph type="body" idx="1"/>
          </p:nvPr>
        </p:nvSpPr>
        <p:spPr>
          <a:xfrm>
            <a:off x="1103313" y="1905000"/>
            <a:ext cx="43962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5" name="Shape 45"/>
          <p:cNvSpPr txBox="1">
            <a:spLocks noGrp="1"/>
          </p:cNvSpPr>
          <p:nvPr>
            <p:ph type="body" idx="2"/>
          </p:nvPr>
        </p:nvSpPr>
        <p:spPr>
          <a:xfrm>
            <a:off x="1103312" y="2514600"/>
            <a:ext cx="4396200" cy="37416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3"/>
          </p:nvPr>
        </p:nvSpPr>
        <p:spPr>
          <a:xfrm>
            <a:off x="5654495" y="1905000"/>
            <a:ext cx="4396200" cy="576300"/>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7" name="Shape 47"/>
          <p:cNvSpPr txBox="1">
            <a:spLocks noGrp="1"/>
          </p:cNvSpPr>
          <p:nvPr>
            <p:ph type="body" idx="4"/>
          </p:nvPr>
        </p:nvSpPr>
        <p:spPr>
          <a:xfrm>
            <a:off x="5654495" y="2514600"/>
            <a:ext cx="4396200" cy="37416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8" name="Shape 48"/>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Shape 49"/>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0" name="Shape 50"/>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53" name="Shape 53"/>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Shape 54"/>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5" name="Shape 55"/>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9" name="Shape 59"/>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154953" y="1447800"/>
            <a:ext cx="3401100" cy="1447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62" name="Shape 62"/>
          <p:cNvSpPr txBox="1">
            <a:spLocks noGrp="1"/>
          </p:cNvSpPr>
          <p:nvPr>
            <p:ph type="body" idx="1"/>
          </p:nvPr>
        </p:nvSpPr>
        <p:spPr>
          <a:xfrm>
            <a:off x="4784616" y="1447800"/>
            <a:ext cx="5196000" cy="4572000"/>
          </a:xfrm>
          <a:prstGeom prst="rect">
            <a:avLst/>
          </a:prstGeom>
          <a:noFill/>
          <a:ln>
            <a:noFill/>
          </a:ln>
        </p:spPr>
        <p:txBody>
          <a:bodyPr spcFirstLastPara="1" wrap="square" lIns="91425" tIns="45700" rIns="91425" bIns="45700" anchor="ctr"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3" name="Shape 63"/>
          <p:cNvSpPr txBox="1">
            <a:spLocks noGrp="1"/>
          </p:cNvSpPr>
          <p:nvPr>
            <p:ph type="body" idx="2"/>
          </p:nvPr>
        </p:nvSpPr>
        <p:spPr>
          <a:xfrm>
            <a:off x="1154953" y="3129280"/>
            <a:ext cx="3401100" cy="28956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64" name="Shape 64"/>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5" name="Shape 65"/>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6" name="Shape 6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153907" y="1854192"/>
            <a:ext cx="5092800" cy="1574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69" name="Shape 69"/>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0" name="Shape 70"/>
          <p:cNvSpPr txBox="1">
            <a:spLocks noGrp="1"/>
          </p:cNvSpPr>
          <p:nvPr>
            <p:ph type="body" idx="1"/>
          </p:nvPr>
        </p:nvSpPr>
        <p:spPr>
          <a:xfrm>
            <a:off x="1154954" y="3657600"/>
            <a:ext cx="5085000" cy="13716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1" name="Shape 71"/>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2" name="Shape 72"/>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3" name="Shape 7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20">
            <a:alphaModFix/>
          </a:blip>
          <a:srcRect l="3614"/>
          <a:stretch/>
        </p:blipFill>
        <p:spPr>
          <a:xfrm>
            <a:off x="0" y="2669685"/>
            <a:ext cx="4037013" cy="4188314"/>
          </a:xfrm>
          <a:prstGeom prst="rect">
            <a:avLst/>
          </a:prstGeom>
          <a:noFill/>
          <a:ln>
            <a:noFill/>
          </a:ln>
        </p:spPr>
      </p:pic>
      <p:pic>
        <p:nvPicPr>
          <p:cNvPr id="7" name="Shape 7"/>
          <p:cNvPicPr preferRelativeResize="0"/>
          <p:nvPr/>
        </p:nvPicPr>
        <p:blipFill rotWithShape="1">
          <a:blip r:embed="rId21">
            <a:alphaModFix/>
          </a:blip>
          <a:srcRect l="35641"/>
          <a:stretch/>
        </p:blipFill>
        <p:spPr>
          <a:xfrm>
            <a:off x="0" y="2892347"/>
            <a:ext cx="1522412" cy="2365453"/>
          </a:xfrm>
          <a:prstGeom prst="rect">
            <a:avLst/>
          </a:prstGeom>
          <a:noFill/>
          <a:ln>
            <a:noFill/>
          </a:ln>
        </p:spPr>
      </p:pic>
      <p:sp>
        <p:nvSpPr>
          <p:cNvPr id="8" name="Shape 8"/>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Shape 9"/>
          <p:cNvPicPr preferRelativeResize="0"/>
          <p:nvPr/>
        </p:nvPicPr>
        <p:blipFill rotWithShape="1">
          <a:blip r:embed="rId22">
            <a:alphaModFix/>
          </a:blip>
          <a:srcRect t="28815"/>
          <a:stretch/>
        </p:blipFill>
        <p:spPr>
          <a:xfrm>
            <a:off x="7999412" y="0"/>
            <a:ext cx="1603387" cy="1141407"/>
          </a:xfrm>
          <a:prstGeom prst="rect">
            <a:avLst/>
          </a:prstGeom>
          <a:noFill/>
          <a:ln>
            <a:noFill/>
          </a:ln>
        </p:spPr>
      </p:pic>
      <p:pic>
        <p:nvPicPr>
          <p:cNvPr id="10" name="Shape 10"/>
          <p:cNvPicPr preferRelativeResize="0"/>
          <p:nvPr/>
        </p:nvPicPr>
        <p:blipFill rotWithShape="1">
          <a:blip r:embed="rId23">
            <a:alphaModFix/>
          </a:blip>
          <a:srcRect b="23318"/>
          <a:stretch/>
        </p:blipFill>
        <p:spPr>
          <a:xfrm>
            <a:off x="8605878" y="6096000"/>
            <a:ext cx="993734" cy="762000"/>
          </a:xfrm>
          <a:prstGeom prst="rect">
            <a:avLst/>
          </a:prstGeom>
          <a:noFill/>
          <a:ln>
            <a:noFill/>
          </a:ln>
        </p:spPr>
      </p:pic>
      <p:sp>
        <p:nvSpPr>
          <p:cNvPr id="11" name="Shape 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Shape 13"/>
          <p:cNvSpPr txBox="1">
            <a:spLocks noGrp="1"/>
          </p:cNvSpPr>
          <p:nvPr>
            <p:ph type="body" idx="1"/>
          </p:nvPr>
        </p:nvSpPr>
        <p:spPr>
          <a:xfrm>
            <a:off x="1103312" y="2052918"/>
            <a:ext cx="8946600" cy="4195500"/>
          </a:xfrm>
          <a:prstGeom prst="rect">
            <a:avLst/>
          </a:prstGeom>
          <a:noFill/>
          <a:ln>
            <a:noFill/>
          </a:ln>
        </p:spPr>
        <p:txBody>
          <a:bodyPr spcFirstLastPara="1" wrap="square" lIns="91425" tIns="45700" rIns="91425" bIns="45700"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Shape 14"/>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Shape 15"/>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Shape 1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154955" y="1447800"/>
            <a:ext cx="8825700" cy="3329700"/>
          </a:xfrm>
          <a:prstGeom prst="rect">
            <a:avLst/>
          </a:prstGeom>
          <a:noFill/>
          <a:ln>
            <a:noFill/>
          </a:ln>
          <a:effectLst>
            <a:outerShdw blurRad="114300" dist="95250" dir="5400000" algn="bl" rotWithShape="0">
              <a:srgbClr val="D9D9D9">
                <a:alpha val="40000"/>
              </a:srgbClr>
            </a:outerShdw>
          </a:effectLst>
        </p:spPr>
        <p:txBody>
          <a:bodyPr spcFirstLastPara="1" wrap="square" lIns="91425" tIns="45700" rIns="91425" bIns="45700" anchor="b" anchorCtr="0">
            <a:noAutofit/>
          </a:bodyPr>
          <a:lstStyle/>
          <a:p>
            <a:pPr marL="0" marR="0" lvl="0" indent="0" algn="l" rtl="0">
              <a:spcBef>
                <a:spcPts val="0"/>
              </a:spcBef>
              <a:spcAft>
                <a:spcPts val="0"/>
              </a:spcAft>
              <a:buClr>
                <a:schemeClr val="lt2"/>
              </a:buClr>
              <a:buSzPts val="7200"/>
              <a:buFont typeface="Century Gothic"/>
              <a:buNone/>
            </a:pPr>
            <a:r>
              <a:rPr lang="en-US" sz="7200" b="0" i="0" u="none" strike="noStrike" cap="none">
                <a:solidFill>
                  <a:schemeClr val="lt2"/>
                </a:solidFill>
                <a:latin typeface="Century Gothic"/>
                <a:ea typeface="Century Gothic"/>
                <a:cs typeface="Century Gothic"/>
                <a:sym typeface="Century Gothic"/>
              </a:rPr>
              <a:t>The Effect of </a:t>
            </a:r>
            <a:r>
              <a:rPr lang="en-US"/>
              <a:t>Font</a:t>
            </a:r>
            <a:r>
              <a:rPr lang="en-US" sz="7200" b="0" i="0" u="none" strike="noStrike" cap="none">
                <a:solidFill>
                  <a:schemeClr val="lt2"/>
                </a:solidFill>
                <a:latin typeface="Century Gothic"/>
                <a:ea typeface="Century Gothic"/>
                <a:cs typeface="Century Gothic"/>
                <a:sym typeface="Century Gothic"/>
              </a:rPr>
              <a:t> on Product Purchasing Behavior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Hypotheses</a:t>
            </a:r>
            <a:endParaRPr/>
          </a:p>
        </p:txBody>
      </p:sp>
      <p:sp>
        <p:nvSpPr>
          <p:cNvPr id="221" name="Shape 221"/>
          <p:cNvSpPr/>
          <p:nvPr/>
        </p:nvSpPr>
        <p:spPr>
          <a:xfrm>
            <a:off x="434775" y="1670200"/>
            <a:ext cx="2370000" cy="23700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txBox="1"/>
          <p:nvPr/>
        </p:nvSpPr>
        <p:spPr>
          <a:xfrm>
            <a:off x="764325" y="2456050"/>
            <a:ext cx="1823100" cy="798300"/>
          </a:xfrm>
          <a:prstGeom prst="rect">
            <a:avLst/>
          </a:prstGeom>
          <a:noFill/>
          <a:ln>
            <a:noFill/>
          </a:ln>
          <a:effectLst>
            <a:outerShdw blurRad="57150" dist="19050" dir="5400000" algn="bl" rotWithShape="0">
              <a:srgbClr val="000000">
                <a:alpha val="4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3" action="ppaction://hlinksldjump"/>
              </a:rPr>
              <a:t>Hypothesis #1</a:t>
            </a:r>
            <a:endParaRPr sz="2400">
              <a:latin typeface="Century Gothic"/>
              <a:ea typeface="Century Gothic"/>
              <a:cs typeface="Century Gothic"/>
              <a:sym typeface="Century Gothic"/>
            </a:endParaRPr>
          </a:p>
        </p:txBody>
      </p:sp>
      <p:sp>
        <p:nvSpPr>
          <p:cNvPr id="223" name="Shape 223"/>
          <p:cNvSpPr/>
          <p:nvPr/>
        </p:nvSpPr>
        <p:spPr>
          <a:xfrm>
            <a:off x="3195288" y="2203600"/>
            <a:ext cx="2370000" cy="2370000"/>
          </a:xfrm>
          <a:prstGeom prst="ellipse">
            <a:avLst/>
          </a:prstGeom>
          <a:solidFill>
            <a:srgbClr val="9CDD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86D1D8"/>
              </a:solidFill>
            </a:endParaRPr>
          </a:p>
        </p:txBody>
      </p:sp>
      <p:sp>
        <p:nvSpPr>
          <p:cNvPr id="224" name="Shape 224"/>
          <p:cNvSpPr txBox="1"/>
          <p:nvPr/>
        </p:nvSpPr>
        <p:spPr>
          <a:xfrm>
            <a:off x="3463975" y="2989450"/>
            <a:ext cx="1823100" cy="798300"/>
          </a:xfrm>
          <a:prstGeom prst="rect">
            <a:avLst/>
          </a:prstGeom>
          <a:noFill/>
          <a:ln>
            <a:noFill/>
          </a:ln>
          <a:effectLst>
            <a:outerShdw blurRad="57150" dist="19050" dir="5400000" algn="bl" rotWithShape="0">
              <a:srgbClr val="000000">
                <a:alpha val="4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4" action="ppaction://hlinksldjump"/>
              </a:rPr>
              <a:t>Hypothesis #2</a:t>
            </a:r>
            <a:endParaRPr sz="2400">
              <a:latin typeface="Century Gothic"/>
              <a:ea typeface="Century Gothic"/>
              <a:cs typeface="Century Gothic"/>
              <a:sym typeface="Century Gothic"/>
            </a:endParaRPr>
          </a:p>
        </p:txBody>
      </p:sp>
      <p:sp>
        <p:nvSpPr>
          <p:cNvPr id="225" name="Shape 225"/>
          <p:cNvSpPr/>
          <p:nvPr/>
        </p:nvSpPr>
        <p:spPr>
          <a:xfrm>
            <a:off x="5946288" y="2667400"/>
            <a:ext cx="2370000" cy="23700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86D1D8"/>
              </a:solidFill>
            </a:endParaRPr>
          </a:p>
        </p:txBody>
      </p:sp>
      <p:sp>
        <p:nvSpPr>
          <p:cNvPr id="226" name="Shape 226"/>
          <p:cNvSpPr txBox="1"/>
          <p:nvPr/>
        </p:nvSpPr>
        <p:spPr>
          <a:xfrm>
            <a:off x="6181638" y="3453250"/>
            <a:ext cx="1823100" cy="7983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5" action="ppaction://hlinksldjump"/>
              </a:rPr>
              <a:t>Hypothesis #3</a:t>
            </a:r>
            <a:endParaRPr sz="2400">
              <a:latin typeface="Century Gothic"/>
              <a:ea typeface="Century Gothic"/>
              <a:cs typeface="Century Gothic"/>
              <a:sym typeface="Century Gothic"/>
            </a:endParaRPr>
          </a:p>
        </p:txBody>
      </p:sp>
      <p:sp>
        <p:nvSpPr>
          <p:cNvPr id="227" name="Shape 227"/>
          <p:cNvSpPr/>
          <p:nvPr/>
        </p:nvSpPr>
        <p:spPr>
          <a:xfrm>
            <a:off x="8697300" y="3048400"/>
            <a:ext cx="2370000" cy="2370000"/>
          </a:xfrm>
          <a:prstGeom prst="ellipse">
            <a:avLst/>
          </a:prstGeom>
          <a:solidFill>
            <a:srgbClr val="9CDD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86D1D8"/>
              </a:solidFill>
            </a:endParaRPr>
          </a:p>
        </p:txBody>
      </p:sp>
      <p:sp>
        <p:nvSpPr>
          <p:cNvPr id="228" name="Shape 228"/>
          <p:cNvSpPr txBox="1"/>
          <p:nvPr/>
        </p:nvSpPr>
        <p:spPr>
          <a:xfrm>
            <a:off x="8970750" y="3834250"/>
            <a:ext cx="1823100" cy="798300"/>
          </a:xfrm>
          <a:prstGeom prst="rect">
            <a:avLst/>
          </a:prstGeom>
          <a:noFill/>
          <a:ln>
            <a:noFill/>
          </a:ln>
          <a:effectLst>
            <a:outerShdw blurRad="57150" dist="19050" dir="5400000" algn="bl" rotWithShape="0">
              <a:srgbClr val="000000">
                <a:alpha val="39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5" action="ppaction://hlinksldjump"/>
              </a:rPr>
              <a:t>Hypothesis #4</a:t>
            </a:r>
            <a:endParaRPr sz="2400">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646111" y="466743"/>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Hypothes</a:t>
            </a:r>
            <a:r>
              <a:rPr lang="en-US"/>
              <a:t>is #2</a:t>
            </a:r>
            <a:endParaRPr/>
          </a:p>
        </p:txBody>
      </p:sp>
      <p:sp>
        <p:nvSpPr>
          <p:cNvPr id="234" name="Shape 234"/>
          <p:cNvSpPr/>
          <p:nvPr/>
        </p:nvSpPr>
        <p:spPr>
          <a:xfrm>
            <a:off x="273925" y="2433300"/>
            <a:ext cx="5279796" cy="2720736"/>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txBox="1"/>
          <p:nvPr/>
        </p:nvSpPr>
        <p:spPr>
          <a:xfrm>
            <a:off x="1069575" y="1714750"/>
            <a:ext cx="3688500" cy="46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latin typeface="Century Gothic"/>
                <a:ea typeface="Century Gothic"/>
                <a:cs typeface="Century Gothic"/>
                <a:sym typeface="Century Gothic"/>
              </a:rPr>
              <a:t>Rationale:</a:t>
            </a:r>
            <a:endParaRPr sz="3000">
              <a:solidFill>
                <a:srgbClr val="FFFFFF"/>
              </a:solidFill>
              <a:latin typeface="Century Gothic"/>
              <a:ea typeface="Century Gothic"/>
              <a:cs typeface="Century Gothic"/>
              <a:sym typeface="Century Gothic"/>
            </a:endParaRPr>
          </a:p>
        </p:txBody>
      </p:sp>
      <p:sp>
        <p:nvSpPr>
          <p:cNvPr id="236" name="Shape 236"/>
          <p:cNvSpPr txBox="1"/>
          <p:nvPr/>
        </p:nvSpPr>
        <p:spPr>
          <a:xfrm>
            <a:off x="646100" y="2496400"/>
            <a:ext cx="4628100" cy="2566500"/>
          </a:xfrm>
          <a:prstGeom prst="rect">
            <a:avLst/>
          </a:prstGeom>
          <a:noFill/>
          <a:ln>
            <a:noFill/>
          </a:ln>
        </p:spPr>
        <p:txBody>
          <a:bodyPr spcFirstLastPara="1" wrap="square" lIns="91425" tIns="91425" rIns="91425" bIns="91425" anchor="t" anchorCtr="0">
            <a:noAutofit/>
          </a:bodyPr>
          <a:lstStyle/>
          <a:p>
            <a:pPr marL="342900" lvl="0" indent="-355600" rtl="0">
              <a:spcBef>
                <a:spcPts val="1000"/>
              </a:spcBef>
              <a:spcAft>
                <a:spcPts val="0"/>
              </a:spcAft>
              <a:buClr>
                <a:schemeClr val="dk2"/>
              </a:buClr>
              <a:buSzPts val="1800"/>
              <a:buFont typeface="Noto Sans Symbols"/>
              <a:buChar char="⬦"/>
            </a:pPr>
            <a:r>
              <a:rPr lang="en-US" sz="1800">
                <a:solidFill>
                  <a:schemeClr val="dk1"/>
                </a:solidFill>
                <a:latin typeface="Century Gothic"/>
                <a:ea typeface="Century Gothic"/>
                <a:cs typeface="Century Gothic"/>
                <a:sym typeface="Century Gothic"/>
              </a:rPr>
              <a:t>Gump (2010) found in his study that “elegant” fonts were favored over “masculine” fonts.  </a:t>
            </a:r>
            <a:endParaRPr sz="1800">
              <a:solidFill>
                <a:schemeClr val="dk1"/>
              </a:solidFill>
              <a:latin typeface="Century Gothic"/>
              <a:ea typeface="Century Gothic"/>
              <a:cs typeface="Century Gothic"/>
              <a:sym typeface="Century Gothic"/>
            </a:endParaRPr>
          </a:p>
          <a:p>
            <a:pPr marL="342900" lvl="0" indent="-355600" rtl="0">
              <a:spcBef>
                <a:spcPts val="1000"/>
              </a:spcBef>
              <a:spcAft>
                <a:spcPts val="0"/>
              </a:spcAft>
              <a:buClr>
                <a:schemeClr val="dk2"/>
              </a:buClr>
              <a:buSzPts val="1800"/>
              <a:buFont typeface="Century Gothic"/>
              <a:buChar char="⬦"/>
            </a:pPr>
            <a:r>
              <a:rPr lang="en-US" sz="1800">
                <a:solidFill>
                  <a:schemeClr val="dk1"/>
                </a:solidFill>
                <a:latin typeface="Century Gothic"/>
                <a:ea typeface="Century Gothic"/>
                <a:cs typeface="Century Gothic"/>
                <a:sym typeface="Century Gothic"/>
              </a:rPr>
              <a:t>Tantillo, DiLorenzo-Aiss, &amp; Mathisen (1995) found that soft fonts were described as more elegant and higher quality than hard fonts.</a:t>
            </a:r>
            <a:endParaRPr sz="1800">
              <a:solidFill>
                <a:schemeClr val="dk1"/>
              </a:solidFill>
              <a:latin typeface="Century Gothic"/>
              <a:ea typeface="Century Gothic"/>
              <a:cs typeface="Century Gothic"/>
              <a:sym typeface="Century Gothic"/>
            </a:endParaRPr>
          </a:p>
          <a:p>
            <a:pPr marL="0" lvl="0" indent="0" rtl="0">
              <a:spcBef>
                <a:spcPts val="1000"/>
              </a:spcBef>
              <a:spcAft>
                <a:spcPts val="0"/>
              </a:spcAft>
              <a:buNone/>
            </a:pPr>
            <a:endParaRPr sz="1800">
              <a:solidFill>
                <a:schemeClr val="dk1"/>
              </a:solidFill>
              <a:latin typeface="Century Gothic"/>
              <a:ea typeface="Century Gothic"/>
              <a:cs typeface="Century Gothic"/>
              <a:sym typeface="Century Gothic"/>
            </a:endParaRPr>
          </a:p>
          <a:p>
            <a:pPr marL="0" lvl="0" indent="0" rtl="0">
              <a:spcBef>
                <a:spcPts val="0"/>
              </a:spcBef>
              <a:spcAft>
                <a:spcPts val="0"/>
              </a:spcAft>
              <a:buClr>
                <a:schemeClr val="dk1"/>
              </a:buClr>
              <a:buSzPts val="1100"/>
              <a:buFont typeface="Arial"/>
              <a:buNone/>
            </a:pPr>
            <a:endParaRPr>
              <a:solidFill>
                <a:schemeClr val="dk1"/>
              </a:solidFill>
            </a:endParaRPr>
          </a:p>
        </p:txBody>
      </p:sp>
      <p:sp>
        <p:nvSpPr>
          <p:cNvPr id="237" name="Shape 237"/>
          <p:cNvSpPr/>
          <p:nvPr/>
        </p:nvSpPr>
        <p:spPr>
          <a:xfrm>
            <a:off x="7375613" y="2496425"/>
            <a:ext cx="3688524" cy="2566458"/>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txBox="1"/>
          <p:nvPr/>
        </p:nvSpPr>
        <p:spPr>
          <a:xfrm>
            <a:off x="7529975" y="2852263"/>
            <a:ext cx="3422400" cy="15846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Clr>
                <a:schemeClr val="dk1"/>
              </a:buClr>
              <a:buSzPts val="1100"/>
              <a:buFont typeface="Arial"/>
              <a:buNone/>
            </a:pPr>
            <a:r>
              <a:rPr lang="en-US" sz="2000">
                <a:solidFill>
                  <a:schemeClr val="dk1"/>
                </a:solidFill>
                <a:latin typeface="Century Gothic"/>
                <a:ea typeface="Century Gothic"/>
                <a:cs typeface="Century Gothic"/>
                <a:sym typeface="Century Gothic"/>
              </a:rPr>
              <a:t>All participants will be more likely to perceive ‘soft’ fonts as elegant or higher quality regardless of product type.</a:t>
            </a:r>
            <a:endParaRPr sz="2000">
              <a:latin typeface="Century Gothic"/>
              <a:ea typeface="Century Gothic"/>
              <a:cs typeface="Century Gothic"/>
              <a:sym typeface="Century Gothic"/>
            </a:endParaRPr>
          </a:p>
          <a:p>
            <a:pPr marL="0" lvl="0" indent="0" rtl="0">
              <a:spcBef>
                <a:spcPts val="0"/>
              </a:spcBef>
              <a:spcAft>
                <a:spcPts val="0"/>
              </a:spcAft>
              <a:buNone/>
            </a:pPr>
            <a:endParaRPr/>
          </a:p>
        </p:txBody>
      </p:sp>
      <p:sp>
        <p:nvSpPr>
          <p:cNvPr id="239" name="Shape 239"/>
          <p:cNvSpPr txBox="1"/>
          <p:nvPr/>
        </p:nvSpPr>
        <p:spPr>
          <a:xfrm>
            <a:off x="7993013" y="1714750"/>
            <a:ext cx="2496300" cy="61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latin typeface="Century Gothic"/>
                <a:ea typeface="Century Gothic"/>
                <a:cs typeface="Century Gothic"/>
                <a:sym typeface="Century Gothic"/>
              </a:rPr>
              <a:t>Hypothesis:</a:t>
            </a:r>
            <a:endParaRPr sz="3000">
              <a:solidFill>
                <a:srgbClr val="FFFFFF"/>
              </a:solidFill>
              <a:latin typeface="Century Gothic"/>
              <a:ea typeface="Century Gothic"/>
              <a:cs typeface="Century Gothic"/>
              <a:sym typeface="Century Gothic"/>
            </a:endParaRPr>
          </a:p>
        </p:txBody>
      </p:sp>
      <p:sp>
        <p:nvSpPr>
          <p:cNvPr id="240" name="Shape 240"/>
          <p:cNvSpPr/>
          <p:nvPr/>
        </p:nvSpPr>
        <p:spPr>
          <a:xfrm>
            <a:off x="5684825" y="3437690"/>
            <a:ext cx="1559700" cy="878100"/>
          </a:xfrm>
          <a:prstGeom prst="stripedRightArrow">
            <a:avLst>
              <a:gd name="adj1" fmla="val 50000"/>
              <a:gd name="adj2" fmla="val 50000"/>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par>
                                <p:cTn id="8" presetID="10" presetClass="entr" presetSubtype="0" fill="hold" nodeType="withEffect">
                                  <p:stCondLst>
                                    <p:cond delay="0"/>
                                  </p:stCondLst>
                                  <p:childTnLst>
                                    <p:set>
                                      <p:cBhvr>
                                        <p:cTn id="9" dur="1" fill="hold">
                                          <p:stCondLst>
                                            <p:cond delay="0"/>
                                          </p:stCondLst>
                                        </p:cTn>
                                        <p:tgtEl>
                                          <p:spTgt spid="239"/>
                                        </p:tgtEl>
                                        <p:attrNameLst>
                                          <p:attrName>style.visibility</p:attrName>
                                        </p:attrNameLst>
                                      </p:cBhvr>
                                      <p:to>
                                        <p:strVal val="visible"/>
                                      </p:to>
                                    </p:set>
                                    <p:animEffect transition="in" filter="fade">
                                      <p:cBhvr>
                                        <p:cTn id="10" dur="1000"/>
                                        <p:tgtEl>
                                          <p:spTgt spid="239"/>
                                        </p:tgtEl>
                                      </p:cBhvr>
                                    </p:animEffect>
                                  </p:childTnLst>
                                </p:cTn>
                              </p:par>
                              <p:par>
                                <p:cTn id="11" presetID="10" presetClass="entr" presetSubtype="0" fill="hold" nodeType="withEffect">
                                  <p:stCondLst>
                                    <p:cond delay="0"/>
                                  </p:stCondLst>
                                  <p:childTnLst>
                                    <p:set>
                                      <p:cBhvr>
                                        <p:cTn id="12" dur="1" fill="hold">
                                          <p:stCondLst>
                                            <p:cond delay="0"/>
                                          </p:stCondLst>
                                        </p:cTn>
                                        <p:tgtEl>
                                          <p:spTgt spid="238"/>
                                        </p:tgtEl>
                                        <p:attrNameLst>
                                          <p:attrName>style.visibility</p:attrName>
                                        </p:attrNameLst>
                                      </p:cBhvr>
                                      <p:to>
                                        <p:strVal val="visible"/>
                                      </p:to>
                                    </p:set>
                                    <p:animEffect transition="in" filter="fade">
                                      <p:cBhvr>
                                        <p:cTn id="13" dur="1000"/>
                                        <p:tgtEl>
                                          <p:spTgt spid="238"/>
                                        </p:tgtEl>
                                      </p:cBhvr>
                                    </p:animEffect>
                                  </p:childTnLst>
                                </p:cTn>
                              </p:par>
                              <p:par>
                                <p:cTn id="14" presetID="10" presetClass="entr" presetSubtype="0" fill="hold" nodeType="withEffect">
                                  <p:stCondLst>
                                    <p:cond delay="0"/>
                                  </p:stCondLst>
                                  <p:childTnLst>
                                    <p:set>
                                      <p:cBhvr>
                                        <p:cTn id="15" dur="1" fill="hold">
                                          <p:stCondLst>
                                            <p:cond delay="0"/>
                                          </p:stCondLst>
                                        </p:cTn>
                                        <p:tgtEl>
                                          <p:spTgt spid="237"/>
                                        </p:tgtEl>
                                        <p:attrNameLst>
                                          <p:attrName>style.visibility</p:attrName>
                                        </p:attrNameLst>
                                      </p:cBhvr>
                                      <p:to>
                                        <p:strVal val="visible"/>
                                      </p:to>
                                    </p:set>
                                    <p:animEffect transition="in" filter="fade">
                                      <p:cBhvr>
                                        <p:cTn id="16"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Hypotheses</a:t>
            </a:r>
            <a:endParaRPr/>
          </a:p>
        </p:txBody>
      </p:sp>
      <p:sp>
        <p:nvSpPr>
          <p:cNvPr id="246" name="Shape 246"/>
          <p:cNvSpPr/>
          <p:nvPr/>
        </p:nvSpPr>
        <p:spPr>
          <a:xfrm>
            <a:off x="434775" y="1670200"/>
            <a:ext cx="2370000" cy="23700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txBox="1"/>
          <p:nvPr/>
        </p:nvSpPr>
        <p:spPr>
          <a:xfrm>
            <a:off x="764325" y="2456050"/>
            <a:ext cx="1823100" cy="798300"/>
          </a:xfrm>
          <a:prstGeom prst="rect">
            <a:avLst/>
          </a:prstGeom>
          <a:noFill/>
          <a:ln>
            <a:noFill/>
          </a:ln>
          <a:effectLst>
            <a:outerShdw blurRad="57150" dist="19050" dir="5400000" algn="bl" rotWithShape="0">
              <a:srgbClr val="000000">
                <a:alpha val="4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3" action="ppaction://hlinksldjump"/>
              </a:rPr>
              <a:t>Hypothesis #1</a:t>
            </a:r>
            <a:endParaRPr sz="2400">
              <a:latin typeface="Century Gothic"/>
              <a:ea typeface="Century Gothic"/>
              <a:cs typeface="Century Gothic"/>
              <a:sym typeface="Century Gothic"/>
            </a:endParaRPr>
          </a:p>
        </p:txBody>
      </p:sp>
      <p:sp>
        <p:nvSpPr>
          <p:cNvPr id="248" name="Shape 248"/>
          <p:cNvSpPr/>
          <p:nvPr/>
        </p:nvSpPr>
        <p:spPr>
          <a:xfrm>
            <a:off x="3195288" y="2203600"/>
            <a:ext cx="2370000" cy="2370000"/>
          </a:xfrm>
          <a:prstGeom prst="ellipse">
            <a:avLst/>
          </a:prstGeom>
          <a:solidFill>
            <a:srgbClr val="9CDD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86D1D8"/>
              </a:solidFill>
            </a:endParaRPr>
          </a:p>
        </p:txBody>
      </p:sp>
      <p:sp>
        <p:nvSpPr>
          <p:cNvPr id="249" name="Shape 249"/>
          <p:cNvSpPr txBox="1"/>
          <p:nvPr/>
        </p:nvSpPr>
        <p:spPr>
          <a:xfrm>
            <a:off x="3463975" y="2989450"/>
            <a:ext cx="1823100" cy="798300"/>
          </a:xfrm>
          <a:prstGeom prst="rect">
            <a:avLst/>
          </a:prstGeom>
          <a:noFill/>
          <a:ln>
            <a:noFill/>
          </a:ln>
          <a:effectLst>
            <a:outerShdw blurRad="57150" dist="19050" dir="5400000" algn="bl" rotWithShape="0">
              <a:srgbClr val="000000">
                <a:alpha val="4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4" action="ppaction://hlinksldjump"/>
              </a:rPr>
              <a:t>Hypothesis #2</a:t>
            </a:r>
            <a:endParaRPr sz="2400">
              <a:latin typeface="Century Gothic"/>
              <a:ea typeface="Century Gothic"/>
              <a:cs typeface="Century Gothic"/>
              <a:sym typeface="Century Gothic"/>
            </a:endParaRPr>
          </a:p>
        </p:txBody>
      </p:sp>
      <p:sp>
        <p:nvSpPr>
          <p:cNvPr id="250" name="Shape 250"/>
          <p:cNvSpPr/>
          <p:nvPr/>
        </p:nvSpPr>
        <p:spPr>
          <a:xfrm>
            <a:off x="5946288" y="2667400"/>
            <a:ext cx="2370000" cy="23700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86D1D8"/>
              </a:solidFill>
            </a:endParaRPr>
          </a:p>
        </p:txBody>
      </p:sp>
      <p:sp>
        <p:nvSpPr>
          <p:cNvPr id="251" name="Shape 251"/>
          <p:cNvSpPr txBox="1"/>
          <p:nvPr/>
        </p:nvSpPr>
        <p:spPr>
          <a:xfrm>
            <a:off x="6181638" y="3453250"/>
            <a:ext cx="1823100" cy="7983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5" action="ppaction://hlinksldjump"/>
              </a:rPr>
              <a:t>Hypothesis #3</a:t>
            </a:r>
            <a:endParaRPr sz="2400">
              <a:latin typeface="Century Gothic"/>
              <a:ea typeface="Century Gothic"/>
              <a:cs typeface="Century Gothic"/>
              <a:sym typeface="Century Gothic"/>
            </a:endParaRPr>
          </a:p>
        </p:txBody>
      </p:sp>
      <p:sp>
        <p:nvSpPr>
          <p:cNvPr id="252" name="Shape 252"/>
          <p:cNvSpPr/>
          <p:nvPr/>
        </p:nvSpPr>
        <p:spPr>
          <a:xfrm>
            <a:off x="8697300" y="3048400"/>
            <a:ext cx="2370000" cy="2370000"/>
          </a:xfrm>
          <a:prstGeom prst="ellipse">
            <a:avLst/>
          </a:prstGeom>
          <a:solidFill>
            <a:srgbClr val="9CDD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86D1D8"/>
              </a:solidFill>
            </a:endParaRPr>
          </a:p>
        </p:txBody>
      </p:sp>
      <p:sp>
        <p:nvSpPr>
          <p:cNvPr id="253" name="Shape 253"/>
          <p:cNvSpPr txBox="1"/>
          <p:nvPr/>
        </p:nvSpPr>
        <p:spPr>
          <a:xfrm>
            <a:off x="8970750" y="3834250"/>
            <a:ext cx="1823100" cy="798300"/>
          </a:xfrm>
          <a:prstGeom prst="rect">
            <a:avLst/>
          </a:prstGeom>
          <a:noFill/>
          <a:ln>
            <a:noFill/>
          </a:ln>
          <a:effectLst>
            <a:outerShdw blurRad="57150" dist="19050" dir="5400000" algn="bl" rotWithShape="0">
              <a:srgbClr val="000000">
                <a:alpha val="39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6" action="ppaction://hlinksldjump"/>
              </a:rPr>
              <a:t>Hypothesis #4</a:t>
            </a:r>
            <a:endParaRPr sz="24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646111" y="466743"/>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Hypothes</a:t>
            </a:r>
            <a:r>
              <a:rPr lang="en-US"/>
              <a:t>is #3</a:t>
            </a:r>
            <a:endParaRPr/>
          </a:p>
        </p:txBody>
      </p:sp>
      <p:sp>
        <p:nvSpPr>
          <p:cNvPr id="259" name="Shape 259"/>
          <p:cNvSpPr/>
          <p:nvPr/>
        </p:nvSpPr>
        <p:spPr>
          <a:xfrm>
            <a:off x="273925" y="2433300"/>
            <a:ext cx="5279796" cy="2384100"/>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txBox="1"/>
          <p:nvPr/>
        </p:nvSpPr>
        <p:spPr>
          <a:xfrm>
            <a:off x="1069575" y="1714750"/>
            <a:ext cx="3688500" cy="46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latin typeface="Century Gothic"/>
                <a:ea typeface="Century Gothic"/>
                <a:cs typeface="Century Gothic"/>
                <a:sym typeface="Century Gothic"/>
              </a:rPr>
              <a:t>Rationale:</a:t>
            </a:r>
            <a:endParaRPr sz="3000">
              <a:solidFill>
                <a:srgbClr val="FFFFFF"/>
              </a:solidFill>
              <a:latin typeface="Century Gothic"/>
              <a:ea typeface="Century Gothic"/>
              <a:cs typeface="Century Gothic"/>
              <a:sym typeface="Century Gothic"/>
            </a:endParaRPr>
          </a:p>
        </p:txBody>
      </p:sp>
      <p:sp>
        <p:nvSpPr>
          <p:cNvPr id="261" name="Shape 261"/>
          <p:cNvSpPr txBox="1"/>
          <p:nvPr/>
        </p:nvSpPr>
        <p:spPr>
          <a:xfrm>
            <a:off x="799400" y="2751925"/>
            <a:ext cx="4403700" cy="2566500"/>
          </a:xfrm>
          <a:prstGeom prst="rect">
            <a:avLst/>
          </a:prstGeom>
          <a:noFill/>
          <a:ln>
            <a:noFill/>
          </a:ln>
        </p:spPr>
        <p:txBody>
          <a:bodyPr spcFirstLastPara="1" wrap="square" lIns="91425" tIns="91425" rIns="91425" bIns="91425" anchor="t" anchorCtr="0">
            <a:noAutofit/>
          </a:bodyPr>
          <a:lstStyle/>
          <a:p>
            <a:pPr marL="342900" lvl="0" indent="-355600" rtl="0">
              <a:spcBef>
                <a:spcPts val="1000"/>
              </a:spcBef>
              <a:spcAft>
                <a:spcPts val="0"/>
              </a:spcAft>
              <a:buClr>
                <a:schemeClr val="dk2"/>
              </a:buClr>
              <a:buSzPts val="1800"/>
              <a:buFont typeface="Century Gothic"/>
              <a:buChar char="⬦"/>
            </a:pPr>
            <a:r>
              <a:rPr lang="en-US" sz="1800">
                <a:solidFill>
                  <a:schemeClr val="dk1"/>
                </a:solidFill>
                <a:latin typeface="Century Gothic"/>
                <a:ea typeface="Century Gothic"/>
                <a:cs typeface="Century Gothic"/>
                <a:sym typeface="Century Gothic"/>
              </a:rPr>
              <a:t>Tantillo, DiLorenzo-Aiss, &amp; Mathisen (1995) found that while soft fonts were rated higher in elegance and quality, hard fonts were rated higher in “sturdiness.”</a:t>
            </a:r>
            <a:endParaRPr sz="1800">
              <a:solidFill>
                <a:schemeClr val="dk1"/>
              </a:solidFill>
              <a:latin typeface="Century Gothic"/>
              <a:ea typeface="Century Gothic"/>
              <a:cs typeface="Century Gothic"/>
              <a:sym typeface="Century Gothic"/>
            </a:endParaRPr>
          </a:p>
          <a:p>
            <a:pPr marL="0" lvl="0" indent="0" rtl="0">
              <a:spcBef>
                <a:spcPts val="1000"/>
              </a:spcBef>
              <a:spcAft>
                <a:spcPts val="0"/>
              </a:spcAft>
              <a:buNone/>
            </a:pPr>
            <a:endParaRPr sz="1800">
              <a:solidFill>
                <a:schemeClr val="dk1"/>
              </a:solidFill>
              <a:latin typeface="Century Gothic"/>
              <a:ea typeface="Century Gothic"/>
              <a:cs typeface="Century Gothic"/>
              <a:sym typeface="Century Gothic"/>
            </a:endParaRPr>
          </a:p>
        </p:txBody>
      </p:sp>
      <p:sp>
        <p:nvSpPr>
          <p:cNvPr id="262" name="Shape 262"/>
          <p:cNvSpPr/>
          <p:nvPr/>
        </p:nvSpPr>
        <p:spPr>
          <a:xfrm>
            <a:off x="7375625" y="2517375"/>
            <a:ext cx="3688524" cy="2215944"/>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txBox="1"/>
          <p:nvPr/>
        </p:nvSpPr>
        <p:spPr>
          <a:xfrm>
            <a:off x="7599725" y="2800825"/>
            <a:ext cx="3282900" cy="11427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US" sz="2000">
                <a:latin typeface="Century Gothic"/>
                <a:ea typeface="Century Gothic"/>
                <a:cs typeface="Century Gothic"/>
                <a:sym typeface="Century Gothic"/>
              </a:rPr>
              <a:t>Participants will be more likely to perceive ‘hard’ fonts as more durable, regardless of gender.</a:t>
            </a:r>
            <a:endParaRPr sz="1800"/>
          </a:p>
        </p:txBody>
      </p:sp>
      <p:sp>
        <p:nvSpPr>
          <p:cNvPr id="264" name="Shape 264"/>
          <p:cNvSpPr txBox="1"/>
          <p:nvPr/>
        </p:nvSpPr>
        <p:spPr>
          <a:xfrm>
            <a:off x="7993013" y="1714750"/>
            <a:ext cx="2496300" cy="61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latin typeface="Century Gothic"/>
                <a:ea typeface="Century Gothic"/>
                <a:cs typeface="Century Gothic"/>
                <a:sym typeface="Century Gothic"/>
              </a:rPr>
              <a:t>Hypothesis:</a:t>
            </a:r>
            <a:endParaRPr sz="3000">
              <a:solidFill>
                <a:srgbClr val="FFFFFF"/>
              </a:solidFill>
              <a:latin typeface="Century Gothic"/>
              <a:ea typeface="Century Gothic"/>
              <a:cs typeface="Century Gothic"/>
              <a:sym typeface="Century Gothic"/>
            </a:endParaRPr>
          </a:p>
        </p:txBody>
      </p:sp>
      <p:sp>
        <p:nvSpPr>
          <p:cNvPr id="265" name="Shape 265"/>
          <p:cNvSpPr/>
          <p:nvPr/>
        </p:nvSpPr>
        <p:spPr>
          <a:xfrm>
            <a:off x="5684825" y="3437690"/>
            <a:ext cx="1559700" cy="878100"/>
          </a:xfrm>
          <a:prstGeom prst="stripedRightArrow">
            <a:avLst>
              <a:gd name="adj1" fmla="val 50000"/>
              <a:gd name="adj2" fmla="val 50000"/>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par>
                                <p:cTn id="8" presetID="10" presetClass="entr" presetSubtype="0" fill="hold" nodeType="withEffect">
                                  <p:stCondLst>
                                    <p:cond delay="0"/>
                                  </p:stCondLst>
                                  <p:childTnLst>
                                    <p:set>
                                      <p:cBhvr>
                                        <p:cTn id="9" dur="1" fill="hold">
                                          <p:stCondLst>
                                            <p:cond delay="0"/>
                                          </p:stCondLst>
                                        </p:cTn>
                                        <p:tgtEl>
                                          <p:spTgt spid="262"/>
                                        </p:tgtEl>
                                        <p:attrNameLst>
                                          <p:attrName>style.visibility</p:attrName>
                                        </p:attrNameLst>
                                      </p:cBhvr>
                                      <p:to>
                                        <p:strVal val="visible"/>
                                      </p:to>
                                    </p:set>
                                    <p:animEffect transition="in" filter="fade">
                                      <p:cBhvr>
                                        <p:cTn id="10" dur="1000"/>
                                        <p:tgtEl>
                                          <p:spTgt spid="262"/>
                                        </p:tgtEl>
                                      </p:cBhvr>
                                    </p:animEffect>
                                  </p:childTnLst>
                                </p:cTn>
                              </p:par>
                              <p:par>
                                <p:cTn id="11" presetID="10" presetClass="entr" presetSubtype="0" fill="hold" nodeType="with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fade">
                                      <p:cBhvr>
                                        <p:cTn id="13" dur="1000"/>
                                        <p:tgtEl>
                                          <p:spTgt spid="264"/>
                                        </p:tgtEl>
                                      </p:cBhvr>
                                    </p:animEffect>
                                  </p:childTnLst>
                                </p:cTn>
                              </p:par>
                              <p:par>
                                <p:cTn id="14" presetID="10" presetClass="entr" presetSubtype="0" fill="hold" nodeType="withEffect">
                                  <p:stCondLst>
                                    <p:cond delay="0"/>
                                  </p:stCondLst>
                                  <p:childTnLst>
                                    <p:set>
                                      <p:cBhvr>
                                        <p:cTn id="15" dur="1" fill="hold">
                                          <p:stCondLst>
                                            <p:cond delay="0"/>
                                          </p:stCondLst>
                                        </p:cTn>
                                        <p:tgtEl>
                                          <p:spTgt spid="263"/>
                                        </p:tgtEl>
                                        <p:attrNameLst>
                                          <p:attrName>style.visibility</p:attrName>
                                        </p:attrNameLst>
                                      </p:cBhvr>
                                      <p:to>
                                        <p:strVal val="visible"/>
                                      </p:to>
                                    </p:set>
                                    <p:animEffect transition="in" filter="fade">
                                      <p:cBhvr>
                                        <p:cTn id="16" dur="10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Hypotheses</a:t>
            </a:r>
            <a:endParaRPr/>
          </a:p>
        </p:txBody>
      </p:sp>
      <p:sp>
        <p:nvSpPr>
          <p:cNvPr id="271" name="Shape 271"/>
          <p:cNvSpPr/>
          <p:nvPr/>
        </p:nvSpPr>
        <p:spPr>
          <a:xfrm>
            <a:off x="434775" y="1670200"/>
            <a:ext cx="2370000" cy="23700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2" name="Shape 272"/>
          <p:cNvSpPr txBox="1"/>
          <p:nvPr/>
        </p:nvSpPr>
        <p:spPr>
          <a:xfrm>
            <a:off x="764325" y="2456050"/>
            <a:ext cx="1823100" cy="798300"/>
          </a:xfrm>
          <a:prstGeom prst="rect">
            <a:avLst/>
          </a:prstGeom>
          <a:noFill/>
          <a:ln>
            <a:noFill/>
          </a:ln>
          <a:effectLst>
            <a:outerShdw blurRad="57150" dist="19050" dir="5400000" algn="bl" rotWithShape="0">
              <a:srgbClr val="000000">
                <a:alpha val="4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3" action="ppaction://hlinksldjump"/>
              </a:rPr>
              <a:t>Hypothesis #1</a:t>
            </a:r>
            <a:endParaRPr sz="2400">
              <a:latin typeface="Century Gothic"/>
              <a:ea typeface="Century Gothic"/>
              <a:cs typeface="Century Gothic"/>
              <a:sym typeface="Century Gothic"/>
            </a:endParaRPr>
          </a:p>
        </p:txBody>
      </p:sp>
      <p:sp>
        <p:nvSpPr>
          <p:cNvPr id="273" name="Shape 273"/>
          <p:cNvSpPr/>
          <p:nvPr/>
        </p:nvSpPr>
        <p:spPr>
          <a:xfrm>
            <a:off x="3195288" y="2203600"/>
            <a:ext cx="2370000" cy="2370000"/>
          </a:xfrm>
          <a:prstGeom prst="ellipse">
            <a:avLst/>
          </a:prstGeom>
          <a:solidFill>
            <a:srgbClr val="9CDD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86D1D8"/>
              </a:solidFill>
            </a:endParaRPr>
          </a:p>
        </p:txBody>
      </p:sp>
      <p:sp>
        <p:nvSpPr>
          <p:cNvPr id="274" name="Shape 274"/>
          <p:cNvSpPr txBox="1"/>
          <p:nvPr/>
        </p:nvSpPr>
        <p:spPr>
          <a:xfrm>
            <a:off x="3463975" y="2989450"/>
            <a:ext cx="1823100" cy="798300"/>
          </a:xfrm>
          <a:prstGeom prst="rect">
            <a:avLst/>
          </a:prstGeom>
          <a:noFill/>
          <a:ln>
            <a:noFill/>
          </a:ln>
          <a:effectLst>
            <a:outerShdw blurRad="57150" dist="19050" dir="5400000" algn="bl" rotWithShape="0">
              <a:srgbClr val="000000">
                <a:alpha val="4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4" action="ppaction://hlinksldjump"/>
              </a:rPr>
              <a:t>Hypothesis #2</a:t>
            </a:r>
            <a:endParaRPr sz="2400">
              <a:latin typeface="Century Gothic"/>
              <a:ea typeface="Century Gothic"/>
              <a:cs typeface="Century Gothic"/>
              <a:sym typeface="Century Gothic"/>
            </a:endParaRPr>
          </a:p>
        </p:txBody>
      </p:sp>
      <p:sp>
        <p:nvSpPr>
          <p:cNvPr id="275" name="Shape 275"/>
          <p:cNvSpPr/>
          <p:nvPr/>
        </p:nvSpPr>
        <p:spPr>
          <a:xfrm>
            <a:off x="5946288" y="2667400"/>
            <a:ext cx="2370000" cy="23700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86D1D8"/>
              </a:solidFill>
            </a:endParaRPr>
          </a:p>
        </p:txBody>
      </p:sp>
      <p:sp>
        <p:nvSpPr>
          <p:cNvPr id="276" name="Shape 276"/>
          <p:cNvSpPr txBox="1"/>
          <p:nvPr/>
        </p:nvSpPr>
        <p:spPr>
          <a:xfrm>
            <a:off x="6181638" y="3453250"/>
            <a:ext cx="1823100" cy="7983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5" action="ppaction://hlinksldjump"/>
              </a:rPr>
              <a:t>Hypothesis #3</a:t>
            </a:r>
            <a:endParaRPr sz="2400">
              <a:latin typeface="Century Gothic"/>
              <a:ea typeface="Century Gothic"/>
              <a:cs typeface="Century Gothic"/>
              <a:sym typeface="Century Gothic"/>
            </a:endParaRPr>
          </a:p>
        </p:txBody>
      </p:sp>
      <p:sp>
        <p:nvSpPr>
          <p:cNvPr id="277" name="Shape 277"/>
          <p:cNvSpPr/>
          <p:nvPr/>
        </p:nvSpPr>
        <p:spPr>
          <a:xfrm>
            <a:off x="8697300" y="3048400"/>
            <a:ext cx="2370000" cy="2370000"/>
          </a:xfrm>
          <a:prstGeom prst="ellipse">
            <a:avLst/>
          </a:prstGeom>
          <a:solidFill>
            <a:srgbClr val="9CDD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86D1D8"/>
              </a:solidFill>
            </a:endParaRPr>
          </a:p>
        </p:txBody>
      </p:sp>
      <p:sp>
        <p:nvSpPr>
          <p:cNvPr id="278" name="Shape 278"/>
          <p:cNvSpPr txBox="1"/>
          <p:nvPr/>
        </p:nvSpPr>
        <p:spPr>
          <a:xfrm>
            <a:off x="8970750" y="3834250"/>
            <a:ext cx="1823100" cy="798300"/>
          </a:xfrm>
          <a:prstGeom prst="rect">
            <a:avLst/>
          </a:prstGeom>
          <a:noFill/>
          <a:ln>
            <a:noFill/>
          </a:ln>
          <a:effectLst>
            <a:outerShdw blurRad="57150" dist="19050" dir="5400000" algn="bl" rotWithShape="0">
              <a:srgbClr val="000000">
                <a:alpha val="39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latin typeface="Century Gothic"/>
                <a:ea typeface="Century Gothic"/>
                <a:cs typeface="Century Gothic"/>
                <a:sym typeface="Century Gothic"/>
                <a:hlinkClick r:id="rId6" action="ppaction://hlinksldjump"/>
              </a:rPr>
              <a:t>Hypothesis #4</a:t>
            </a:r>
            <a:endParaRPr sz="24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646111" y="466743"/>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Hypothes</a:t>
            </a:r>
            <a:r>
              <a:rPr lang="en-US"/>
              <a:t>is #4</a:t>
            </a:r>
            <a:endParaRPr/>
          </a:p>
        </p:txBody>
      </p:sp>
      <p:sp>
        <p:nvSpPr>
          <p:cNvPr id="284" name="Shape 284"/>
          <p:cNvSpPr/>
          <p:nvPr/>
        </p:nvSpPr>
        <p:spPr>
          <a:xfrm>
            <a:off x="273925" y="2433300"/>
            <a:ext cx="5279796" cy="3169476"/>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txBox="1"/>
          <p:nvPr/>
        </p:nvSpPr>
        <p:spPr>
          <a:xfrm>
            <a:off x="1069575" y="1714750"/>
            <a:ext cx="3688500" cy="46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latin typeface="Century Gothic"/>
                <a:ea typeface="Century Gothic"/>
                <a:cs typeface="Century Gothic"/>
                <a:sym typeface="Century Gothic"/>
              </a:rPr>
              <a:t>Rationale:</a:t>
            </a:r>
            <a:endParaRPr sz="3000">
              <a:solidFill>
                <a:srgbClr val="FFFFFF"/>
              </a:solidFill>
              <a:latin typeface="Century Gothic"/>
              <a:ea typeface="Century Gothic"/>
              <a:cs typeface="Century Gothic"/>
              <a:sym typeface="Century Gothic"/>
            </a:endParaRPr>
          </a:p>
        </p:txBody>
      </p:sp>
      <p:sp>
        <p:nvSpPr>
          <p:cNvPr id="286" name="Shape 286"/>
          <p:cNvSpPr txBox="1"/>
          <p:nvPr/>
        </p:nvSpPr>
        <p:spPr>
          <a:xfrm>
            <a:off x="646100" y="2593500"/>
            <a:ext cx="4564200" cy="2566500"/>
          </a:xfrm>
          <a:prstGeom prst="rect">
            <a:avLst/>
          </a:prstGeom>
          <a:noFill/>
          <a:ln>
            <a:noFill/>
          </a:ln>
        </p:spPr>
        <p:txBody>
          <a:bodyPr spcFirstLastPara="1" wrap="square" lIns="91425" tIns="91425" rIns="91425" bIns="91425" anchor="t" anchorCtr="0">
            <a:noAutofit/>
          </a:bodyPr>
          <a:lstStyle/>
          <a:p>
            <a:pPr marL="457200" lvl="0" indent="-342900" rtl="0">
              <a:spcBef>
                <a:spcPts val="1000"/>
              </a:spcBef>
              <a:spcAft>
                <a:spcPts val="0"/>
              </a:spcAft>
              <a:buClr>
                <a:schemeClr val="dk2"/>
              </a:buClr>
              <a:buSzPts val="1800"/>
              <a:buFont typeface="Noto Sans Symbols"/>
              <a:buChar char="⬦"/>
            </a:pPr>
            <a:r>
              <a:rPr lang="en-US" sz="1800">
                <a:solidFill>
                  <a:schemeClr val="dk1"/>
                </a:solidFill>
                <a:latin typeface="Century Gothic"/>
                <a:ea typeface="Century Gothic"/>
                <a:cs typeface="Century Gothic"/>
                <a:sym typeface="Century Gothic"/>
              </a:rPr>
              <a:t>Fenko &amp; Drost (2014) found that when presented with both a gender neutral product using a hard font and a stereotypically feminine product using a soft font, women were more likely to choose the soft font on a gender neutral product than on a product aimed directly at women.</a:t>
            </a:r>
            <a:endParaRPr sz="1800">
              <a:latin typeface="Century Gothic"/>
              <a:ea typeface="Century Gothic"/>
              <a:cs typeface="Century Gothic"/>
              <a:sym typeface="Century Gothic"/>
            </a:endParaRPr>
          </a:p>
        </p:txBody>
      </p:sp>
      <p:sp>
        <p:nvSpPr>
          <p:cNvPr id="287" name="Shape 287"/>
          <p:cNvSpPr/>
          <p:nvPr/>
        </p:nvSpPr>
        <p:spPr>
          <a:xfrm>
            <a:off x="7375613" y="2734813"/>
            <a:ext cx="3688524" cy="2566458"/>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txBox="1"/>
          <p:nvPr/>
        </p:nvSpPr>
        <p:spPr>
          <a:xfrm>
            <a:off x="7599725" y="2974175"/>
            <a:ext cx="3282900" cy="14004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Clr>
                <a:schemeClr val="dk1"/>
              </a:buClr>
              <a:buSzPts val="1100"/>
              <a:buFont typeface="Arial"/>
              <a:buNone/>
            </a:pPr>
            <a:r>
              <a:rPr lang="en-US" sz="2000">
                <a:latin typeface="Century Gothic"/>
                <a:ea typeface="Century Gothic"/>
                <a:cs typeface="Century Gothic"/>
                <a:sym typeface="Century Gothic"/>
              </a:rPr>
              <a:t>Women will be more likely to prefer the soft font on a gender-neutral product than on a gender specific product</a:t>
            </a:r>
            <a:endParaRPr sz="2000">
              <a:latin typeface="Century Gothic"/>
              <a:ea typeface="Century Gothic"/>
              <a:cs typeface="Century Gothic"/>
              <a:sym typeface="Century Gothic"/>
            </a:endParaRPr>
          </a:p>
          <a:p>
            <a:pPr marL="0" lvl="0" indent="0" algn="ctr" rtl="0">
              <a:spcBef>
                <a:spcPts val="1000"/>
              </a:spcBef>
              <a:spcAft>
                <a:spcPts val="0"/>
              </a:spcAft>
              <a:buNone/>
            </a:pPr>
            <a:endParaRPr sz="2000">
              <a:latin typeface="Century Gothic"/>
              <a:ea typeface="Century Gothic"/>
              <a:cs typeface="Century Gothic"/>
              <a:sym typeface="Century Gothic"/>
            </a:endParaRPr>
          </a:p>
          <a:p>
            <a:pPr marL="0" lvl="0" indent="0" algn="ctr" rtl="0">
              <a:spcBef>
                <a:spcPts val="0"/>
              </a:spcBef>
              <a:spcAft>
                <a:spcPts val="0"/>
              </a:spcAft>
              <a:buNone/>
            </a:pPr>
            <a:endParaRPr sz="2000"/>
          </a:p>
        </p:txBody>
      </p:sp>
      <p:sp>
        <p:nvSpPr>
          <p:cNvPr id="289" name="Shape 289"/>
          <p:cNvSpPr txBox="1"/>
          <p:nvPr/>
        </p:nvSpPr>
        <p:spPr>
          <a:xfrm>
            <a:off x="7993013" y="1714750"/>
            <a:ext cx="2496300" cy="61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latin typeface="Century Gothic"/>
                <a:ea typeface="Century Gothic"/>
                <a:cs typeface="Century Gothic"/>
                <a:sym typeface="Century Gothic"/>
              </a:rPr>
              <a:t>Hypothesis:</a:t>
            </a:r>
            <a:endParaRPr sz="3000">
              <a:solidFill>
                <a:srgbClr val="FFFFFF"/>
              </a:solidFill>
              <a:latin typeface="Century Gothic"/>
              <a:ea typeface="Century Gothic"/>
              <a:cs typeface="Century Gothic"/>
              <a:sym typeface="Century Gothic"/>
            </a:endParaRPr>
          </a:p>
        </p:txBody>
      </p:sp>
      <p:sp>
        <p:nvSpPr>
          <p:cNvPr id="290" name="Shape 290"/>
          <p:cNvSpPr/>
          <p:nvPr/>
        </p:nvSpPr>
        <p:spPr>
          <a:xfrm>
            <a:off x="5684825" y="3437690"/>
            <a:ext cx="1559700" cy="878100"/>
          </a:xfrm>
          <a:prstGeom prst="stripedRightArrow">
            <a:avLst>
              <a:gd name="adj1" fmla="val 50000"/>
              <a:gd name="adj2" fmla="val 50000"/>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par>
                                <p:cTn id="8" presetID="10" presetClass="entr" presetSubtype="0" fill="hold" nodeType="withEffect">
                                  <p:stCondLst>
                                    <p:cond delay="0"/>
                                  </p:stCondLst>
                                  <p:childTnLst>
                                    <p:set>
                                      <p:cBhvr>
                                        <p:cTn id="9" dur="1" fill="hold">
                                          <p:stCondLst>
                                            <p:cond delay="0"/>
                                          </p:stCondLst>
                                        </p:cTn>
                                        <p:tgtEl>
                                          <p:spTgt spid="287"/>
                                        </p:tgtEl>
                                        <p:attrNameLst>
                                          <p:attrName>style.visibility</p:attrName>
                                        </p:attrNameLst>
                                      </p:cBhvr>
                                      <p:to>
                                        <p:strVal val="visible"/>
                                      </p:to>
                                    </p:set>
                                    <p:animEffect transition="in" filter="fade">
                                      <p:cBhvr>
                                        <p:cTn id="10" dur="1000"/>
                                        <p:tgtEl>
                                          <p:spTgt spid="287"/>
                                        </p:tgtEl>
                                      </p:cBhvr>
                                    </p:animEffect>
                                  </p:childTnLst>
                                </p:cTn>
                              </p:par>
                              <p:par>
                                <p:cTn id="11" presetID="10" presetClass="entr" presetSubtype="0" fill="hold" nodeType="withEffect">
                                  <p:stCondLst>
                                    <p:cond delay="0"/>
                                  </p:stCondLst>
                                  <p:childTnLst>
                                    <p:set>
                                      <p:cBhvr>
                                        <p:cTn id="12" dur="1" fill="hold">
                                          <p:stCondLst>
                                            <p:cond delay="0"/>
                                          </p:stCondLst>
                                        </p:cTn>
                                        <p:tgtEl>
                                          <p:spTgt spid="289"/>
                                        </p:tgtEl>
                                        <p:attrNameLst>
                                          <p:attrName>style.visibility</p:attrName>
                                        </p:attrNameLst>
                                      </p:cBhvr>
                                      <p:to>
                                        <p:strVal val="visible"/>
                                      </p:to>
                                    </p:set>
                                    <p:animEffect transition="in" filter="fade">
                                      <p:cBhvr>
                                        <p:cTn id="13" dur="1000"/>
                                        <p:tgtEl>
                                          <p:spTgt spid="289"/>
                                        </p:tgtEl>
                                      </p:cBhvr>
                                    </p:animEffect>
                                  </p:childTnLst>
                                </p:cTn>
                              </p:par>
                              <p:par>
                                <p:cTn id="14" presetID="10" presetClass="entr" presetSubtype="0" fill="hold" nodeType="withEffect">
                                  <p:stCondLst>
                                    <p:cond delay="0"/>
                                  </p:stCondLst>
                                  <p:childTnLst>
                                    <p:set>
                                      <p:cBhvr>
                                        <p:cTn id="15" dur="1" fill="hold">
                                          <p:stCondLst>
                                            <p:cond delay="0"/>
                                          </p:stCondLst>
                                        </p:cTn>
                                        <p:tgtEl>
                                          <p:spTgt spid="288"/>
                                        </p:tgtEl>
                                        <p:attrNameLst>
                                          <p:attrName>style.visibility</p:attrName>
                                        </p:attrNameLst>
                                      </p:cBhvr>
                                      <p:to>
                                        <p:strVal val="visible"/>
                                      </p:to>
                                    </p:set>
                                    <p:animEffect transition="in" filter="fade">
                                      <p:cBhvr>
                                        <p:cTn id="16"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p:nvPr/>
        </p:nvSpPr>
        <p:spPr>
          <a:xfrm>
            <a:off x="8075800" y="2416475"/>
            <a:ext cx="2711400" cy="27114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p:nvPr/>
        </p:nvSpPr>
        <p:spPr>
          <a:xfrm>
            <a:off x="899000" y="2416475"/>
            <a:ext cx="2711400" cy="27114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txBox="1">
            <a:spLocks noGrp="1"/>
          </p:cNvSpPr>
          <p:nvPr>
            <p:ph type="title"/>
          </p:nvPr>
        </p:nvSpPr>
        <p:spPr>
          <a:xfrm>
            <a:off x="646111" y="466743"/>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a:t>Methods: Participants</a:t>
            </a:r>
            <a:endParaRPr/>
          </a:p>
        </p:txBody>
      </p:sp>
      <p:sp>
        <p:nvSpPr>
          <p:cNvPr id="298" name="Shape 298"/>
          <p:cNvSpPr/>
          <p:nvPr/>
        </p:nvSpPr>
        <p:spPr>
          <a:xfrm>
            <a:off x="4607775" y="2416475"/>
            <a:ext cx="2711400" cy="2711400"/>
          </a:xfrm>
          <a:prstGeom prst="ellipse">
            <a:avLst/>
          </a:prstGeom>
          <a:solidFill>
            <a:srgbClr val="9CDD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99" name="Shape 299"/>
          <p:cNvSpPr txBox="1"/>
          <p:nvPr/>
        </p:nvSpPr>
        <p:spPr>
          <a:xfrm>
            <a:off x="974300" y="3287825"/>
            <a:ext cx="2559900" cy="968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400">
                <a:latin typeface="Century Gothic"/>
                <a:ea typeface="Century Gothic"/>
                <a:cs typeface="Century Gothic"/>
                <a:sym typeface="Century Gothic"/>
              </a:rPr>
              <a:t>Number of subjects = 66</a:t>
            </a:r>
            <a:endParaRPr sz="2400">
              <a:latin typeface="Century Gothic"/>
              <a:ea typeface="Century Gothic"/>
              <a:cs typeface="Century Gothic"/>
              <a:sym typeface="Century Gothic"/>
            </a:endParaRPr>
          </a:p>
        </p:txBody>
      </p:sp>
      <p:sp>
        <p:nvSpPr>
          <p:cNvPr id="300" name="Shape 300"/>
          <p:cNvSpPr txBox="1"/>
          <p:nvPr/>
        </p:nvSpPr>
        <p:spPr>
          <a:xfrm>
            <a:off x="4810425" y="3323375"/>
            <a:ext cx="2229900" cy="897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400">
                <a:latin typeface="Century Gothic"/>
                <a:ea typeface="Century Gothic"/>
                <a:cs typeface="Century Gothic"/>
                <a:sym typeface="Century Gothic"/>
              </a:rPr>
              <a:t>Males = 17</a:t>
            </a:r>
            <a:endParaRPr sz="2400">
              <a:latin typeface="Century Gothic"/>
              <a:ea typeface="Century Gothic"/>
              <a:cs typeface="Century Gothic"/>
              <a:sym typeface="Century Gothic"/>
            </a:endParaRPr>
          </a:p>
          <a:p>
            <a:pPr marL="0" lvl="0" indent="0" algn="ctr">
              <a:spcBef>
                <a:spcPts val="0"/>
              </a:spcBef>
              <a:spcAft>
                <a:spcPts val="0"/>
              </a:spcAft>
              <a:buNone/>
            </a:pPr>
            <a:r>
              <a:rPr lang="en-US" sz="2400">
                <a:latin typeface="Century Gothic"/>
                <a:ea typeface="Century Gothic"/>
                <a:cs typeface="Century Gothic"/>
                <a:sym typeface="Century Gothic"/>
              </a:rPr>
              <a:t>Females = 49</a:t>
            </a:r>
            <a:endParaRPr sz="2400">
              <a:latin typeface="Century Gothic"/>
              <a:ea typeface="Century Gothic"/>
              <a:cs typeface="Century Gothic"/>
              <a:sym typeface="Century Gothic"/>
            </a:endParaRPr>
          </a:p>
        </p:txBody>
      </p:sp>
      <p:sp>
        <p:nvSpPr>
          <p:cNvPr id="301" name="Shape 301"/>
          <p:cNvSpPr txBox="1"/>
          <p:nvPr/>
        </p:nvSpPr>
        <p:spPr>
          <a:xfrm>
            <a:off x="8316550" y="3323375"/>
            <a:ext cx="2229900" cy="968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400">
                <a:latin typeface="Century Gothic"/>
                <a:ea typeface="Century Gothic"/>
                <a:cs typeface="Century Gothic"/>
                <a:sym typeface="Century Gothic"/>
              </a:rPr>
              <a:t>Mean Age = 38.5</a:t>
            </a:r>
            <a:endParaRPr sz="2400">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p:nvPr/>
        </p:nvSpPr>
        <p:spPr>
          <a:xfrm>
            <a:off x="918625" y="5593575"/>
            <a:ext cx="2292000" cy="819900"/>
          </a:xfrm>
          <a:prstGeom prst="flowChartAlternateProcess">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a:off x="1095050" y="1670425"/>
            <a:ext cx="9113100" cy="24036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txBox="1">
            <a:spLocks noGrp="1"/>
          </p:cNvSpPr>
          <p:nvPr>
            <p:ph type="title"/>
          </p:nvPr>
        </p:nvSpPr>
        <p:spPr>
          <a:xfrm>
            <a:off x="646111" y="452718"/>
            <a:ext cx="9404723" cy="140053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Method: Design</a:t>
            </a:r>
            <a:endParaRPr/>
          </a:p>
        </p:txBody>
      </p:sp>
      <p:sp>
        <p:nvSpPr>
          <p:cNvPr id="309" name="Shape 309"/>
          <p:cNvSpPr txBox="1">
            <a:spLocks noGrp="1"/>
          </p:cNvSpPr>
          <p:nvPr>
            <p:ph type="body" idx="1"/>
          </p:nvPr>
        </p:nvSpPr>
        <p:spPr>
          <a:xfrm>
            <a:off x="1103300" y="1824321"/>
            <a:ext cx="8946600" cy="2095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1000"/>
              </a:spcBef>
              <a:spcAft>
                <a:spcPts val="0"/>
              </a:spcAft>
              <a:buClr>
                <a:schemeClr val="dk2"/>
              </a:buClr>
              <a:buSzPts val="1600"/>
              <a:buFont typeface="Noto Sans Symbols"/>
              <a:buChar char="⬦"/>
            </a:pPr>
            <a:r>
              <a:rPr lang="en-US">
                <a:solidFill>
                  <a:srgbClr val="000000"/>
                </a:solidFill>
              </a:rPr>
              <a:t>Mixed </a:t>
            </a:r>
            <a:r>
              <a:rPr lang="en-US" sz="2000" b="0" i="0" u="none" strike="noStrike" cap="none">
                <a:solidFill>
                  <a:srgbClr val="000000"/>
                </a:solidFill>
                <a:latin typeface="Century Gothic"/>
                <a:ea typeface="Century Gothic"/>
                <a:cs typeface="Century Gothic"/>
                <a:sym typeface="Century Gothic"/>
              </a:rPr>
              <a:t>Experimental Design </a:t>
            </a:r>
            <a:endParaRPr sz="2000" b="0" i="0" u="none" strike="noStrike" cap="none">
              <a:solidFill>
                <a:srgbClr val="000000"/>
              </a:solidFill>
              <a:latin typeface="Century Gothic"/>
              <a:ea typeface="Century Gothic"/>
              <a:cs typeface="Century Gothic"/>
              <a:sym typeface="Century Gothic"/>
            </a:endParaRPr>
          </a:p>
          <a:p>
            <a:pPr marL="742950" marR="0" lvl="1" indent="-285750" algn="l" rtl="0">
              <a:spcBef>
                <a:spcPts val="1000"/>
              </a:spcBef>
              <a:spcAft>
                <a:spcPts val="0"/>
              </a:spcAft>
              <a:buClr>
                <a:schemeClr val="dk2"/>
              </a:buClr>
              <a:buSzPts val="1440"/>
              <a:buChar char="⬦"/>
            </a:pPr>
            <a:r>
              <a:rPr lang="en-US">
                <a:solidFill>
                  <a:srgbClr val="000000"/>
                </a:solidFill>
              </a:rPr>
              <a:t>Within subjects </a:t>
            </a:r>
            <a:endParaRPr>
              <a:solidFill>
                <a:srgbClr val="000000"/>
              </a:solidFill>
            </a:endParaRPr>
          </a:p>
          <a:p>
            <a:pPr marL="742950" marR="0" lvl="1" indent="-285750" algn="l" rtl="0">
              <a:spcBef>
                <a:spcPts val="1000"/>
              </a:spcBef>
              <a:spcAft>
                <a:spcPts val="0"/>
              </a:spcAft>
              <a:buClr>
                <a:schemeClr val="dk2"/>
              </a:buClr>
              <a:buSzPts val="1440"/>
              <a:buChar char="⬦"/>
            </a:pPr>
            <a:r>
              <a:rPr lang="en-US">
                <a:solidFill>
                  <a:srgbClr val="000000"/>
                </a:solidFill>
              </a:rPr>
              <a:t>2 independent variables with 2 conditions each </a:t>
            </a:r>
            <a:endParaRPr>
              <a:solidFill>
                <a:srgbClr val="000000"/>
              </a:solidFill>
            </a:endParaRPr>
          </a:p>
          <a:p>
            <a:pPr marL="1143000" marR="0" lvl="2" indent="-228600" algn="l" rtl="0">
              <a:spcBef>
                <a:spcPts val="1000"/>
              </a:spcBef>
              <a:spcAft>
                <a:spcPts val="0"/>
              </a:spcAft>
              <a:buClr>
                <a:schemeClr val="dk2"/>
              </a:buClr>
              <a:buSzPts val="1280"/>
              <a:buChar char="⬦"/>
            </a:pPr>
            <a:r>
              <a:rPr lang="en-US">
                <a:solidFill>
                  <a:srgbClr val="000000"/>
                </a:solidFill>
              </a:rPr>
              <a:t>Product type: gender specific &amp; gender neutral </a:t>
            </a:r>
            <a:endParaRPr>
              <a:solidFill>
                <a:srgbClr val="000000"/>
              </a:solidFill>
            </a:endParaRPr>
          </a:p>
          <a:p>
            <a:pPr marL="1143000" marR="0" lvl="2" indent="-228600" algn="l" rtl="0">
              <a:spcBef>
                <a:spcPts val="1000"/>
              </a:spcBef>
              <a:spcAft>
                <a:spcPts val="0"/>
              </a:spcAft>
              <a:buClr>
                <a:schemeClr val="dk2"/>
              </a:buClr>
              <a:buSzPts val="1280"/>
              <a:buChar char="⬦"/>
            </a:pPr>
            <a:r>
              <a:rPr lang="en-US">
                <a:solidFill>
                  <a:srgbClr val="000000"/>
                </a:solidFill>
              </a:rPr>
              <a:t>Font type: soft &amp; hard </a:t>
            </a:r>
            <a:endParaRPr>
              <a:solidFill>
                <a:srgbClr val="000000"/>
              </a:solidFill>
            </a:endParaRPr>
          </a:p>
          <a:p>
            <a:pPr marL="0" marR="0" lvl="0" indent="0" algn="l" rtl="0">
              <a:spcBef>
                <a:spcPts val="1000"/>
              </a:spcBef>
              <a:spcAft>
                <a:spcPts val="0"/>
              </a:spcAft>
              <a:buNone/>
            </a:pPr>
            <a:endParaRPr>
              <a:solidFill>
                <a:srgbClr val="000000"/>
              </a:solidFill>
            </a:endParaRPr>
          </a:p>
        </p:txBody>
      </p:sp>
      <p:sp>
        <p:nvSpPr>
          <p:cNvPr id="310" name="Shape 310"/>
          <p:cNvSpPr/>
          <p:nvPr/>
        </p:nvSpPr>
        <p:spPr>
          <a:xfrm>
            <a:off x="918625" y="4349900"/>
            <a:ext cx="2292000" cy="819900"/>
          </a:xfrm>
          <a:prstGeom prst="flowChartAlternateProcess">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txBox="1"/>
          <p:nvPr/>
        </p:nvSpPr>
        <p:spPr>
          <a:xfrm>
            <a:off x="1039075" y="5682075"/>
            <a:ext cx="2051100" cy="642900"/>
          </a:xfrm>
          <a:prstGeom prst="rect">
            <a:avLst/>
          </a:prstGeom>
          <a:noFill/>
          <a:ln>
            <a:noFill/>
          </a:ln>
        </p:spPr>
        <p:txBody>
          <a:bodyPr spcFirstLastPara="1" wrap="square" lIns="91425" tIns="91425" rIns="91425" bIns="91425" anchor="t" anchorCtr="0">
            <a:noAutofit/>
          </a:bodyPr>
          <a:lstStyle/>
          <a:p>
            <a:pPr marL="342900" lvl="0" indent="-241300" algn="ctr" rtl="0">
              <a:spcBef>
                <a:spcPts val="0"/>
              </a:spcBef>
              <a:spcAft>
                <a:spcPts val="0"/>
              </a:spcAft>
              <a:buNone/>
            </a:pPr>
            <a:r>
              <a:rPr lang="en-US">
                <a:latin typeface="Century Gothic"/>
                <a:ea typeface="Century Gothic"/>
                <a:cs typeface="Century Gothic"/>
                <a:sym typeface="Century Gothic"/>
              </a:rPr>
              <a:t>Independent</a:t>
            </a:r>
            <a:endParaRPr>
              <a:latin typeface="Century Gothic"/>
              <a:ea typeface="Century Gothic"/>
              <a:cs typeface="Century Gothic"/>
              <a:sym typeface="Century Gothic"/>
            </a:endParaRPr>
          </a:p>
          <a:p>
            <a:pPr marL="342900" lvl="0" indent="-241300" algn="ctr" rtl="0">
              <a:spcBef>
                <a:spcPts val="0"/>
              </a:spcBef>
              <a:spcAft>
                <a:spcPts val="0"/>
              </a:spcAft>
              <a:buNone/>
            </a:pPr>
            <a:r>
              <a:rPr lang="en-US">
                <a:latin typeface="Century Gothic"/>
                <a:ea typeface="Century Gothic"/>
                <a:cs typeface="Century Gothic"/>
                <a:sym typeface="Century Gothic"/>
              </a:rPr>
              <a:t>Variables</a:t>
            </a:r>
            <a:endParaRPr/>
          </a:p>
        </p:txBody>
      </p:sp>
      <p:sp>
        <p:nvSpPr>
          <p:cNvPr id="312" name="Shape 312"/>
          <p:cNvSpPr txBox="1"/>
          <p:nvPr/>
        </p:nvSpPr>
        <p:spPr>
          <a:xfrm>
            <a:off x="1039075" y="4435100"/>
            <a:ext cx="2051100" cy="642900"/>
          </a:xfrm>
          <a:prstGeom prst="rect">
            <a:avLst/>
          </a:prstGeom>
          <a:noFill/>
          <a:ln>
            <a:noFill/>
          </a:ln>
        </p:spPr>
        <p:txBody>
          <a:bodyPr spcFirstLastPara="1" wrap="square" lIns="91425" tIns="91425" rIns="91425" bIns="91425" anchor="t" anchorCtr="0">
            <a:noAutofit/>
          </a:bodyPr>
          <a:lstStyle/>
          <a:p>
            <a:pPr marL="342900" lvl="0" indent="-241300" algn="ctr" rtl="0">
              <a:spcBef>
                <a:spcPts val="0"/>
              </a:spcBef>
              <a:spcAft>
                <a:spcPts val="0"/>
              </a:spcAft>
              <a:buNone/>
            </a:pPr>
            <a:r>
              <a:rPr lang="en-US">
                <a:latin typeface="Century Gothic"/>
                <a:ea typeface="Century Gothic"/>
                <a:cs typeface="Century Gothic"/>
                <a:sym typeface="Century Gothic"/>
              </a:rPr>
              <a:t>Dependent</a:t>
            </a:r>
            <a:endParaRPr>
              <a:latin typeface="Century Gothic"/>
              <a:ea typeface="Century Gothic"/>
              <a:cs typeface="Century Gothic"/>
              <a:sym typeface="Century Gothic"/>
            </a:endParaRPr>
          </a:p>
          <a:p>
            <a:pPr marL="342900" lvl="0" indent="-241300" algn="ctr" rtl="0">
              <a:spcBef>
                <a:spcPts val="0"/>
              </a:spcBef>
              <a:spcAft>
                <a:spcPts val="0"/>
              </a:spcAft>
              <a:buNone/>
            </a:pPr>
            <a:r>
              <a:rPr lang="en-US">
                <a:latin typeface="Century Gothic"/>
                <a:ea typeface="Century Gothic"/>
                <a:cs typeface="Century Gothic"/>
                <a:sym typeface="Century Gothic"/>
              </a:rPr>
              <a:t>Variables</a:t>
            </a:r>
            <a:endParaRPr/>
          </a:p>
        </p:txBody>
      </p:sp>
      <p:sp>
        <p:nvSpPr>
          <p:cNvPr id="313" name="Shape 313"/>
          <p:cNvSpPr/>
          <p:nvPr/>
        </p:nvSpPr>
        <p:spPr>
          <a:xfrm>
            <a:off x="4907525" y="4371275"/>
            <a:ext cx="3821040" cy="819882"/>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14" name="Shape 314"/>
          <p:cNvSpPr txBox="1"/>
          <p:nvPr/>
        </p:nvSpPr>
        <p:spPr>
          <a:xfrm>
            <a:off x="5348750" y="4362575"/>
            <a:ext cx="3303600" cy="6849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chemeClr val="dk2"/>
              </a:buClr>
              <a:buSzPts val="1400"/>
              <a:buFont typeface="Noto Sans Symbols"/>
              <a:buChar char="◇"/>
            </a:pPr>
            <a:r>
              <a:rPr lang="en-US">
                <a:solidFill>
                  <a:schemeClr val="dk1"/>
                </a:solidFill>
                <a:latin typeface="Century Gothic"/>
                <a:ea typeface="Century Gothic"/>
                <a:cs typeface="Century Gothic"/>
                <a:sym typeface="Century Gothic"/>
              </a:rPr>
              <a:t>Purchasing Likelihood</a:t>
            </a:r>
            <a:endParaRPr>
              <a:solidFill>
                <a:schemeClr val="dk1"/>
              </a:solidFill>
              <a:latin typeface="Century Gothic"/>
              <a:ea typeface="Century Gothic"/>
              <a:cs typeface="Century Gothic"/>
              <a:sym typeface="Century Gothic"/>
            </a:endParaRPr>
          </a:p>
          <a:p>
            <a:pPr marL="457200" lvl="0" indent="-317500" rtl="0">
              <a:spcBef>
                <a:spcPts val="0"/>
              </a:spcBef>
              <a:spcAft>
                <a:spcPts val="0"/>
              </a:spcAft>
              <a:buClr>
                <a:schemeClr val="dk2"/>
              </a:buClr>
              <a:buSzPts val="1400"/>
              <a:buFont typeface="Noto Sans Symbols"/>
              <a:buChar char="◇"/>
            </a:pPr>
            <a:r>
              <a:rPr lang="en-US">
                <a:solidFill>
                  <a:schemeClr val="dk1"/>
                </a:solidFill>
                <a:latin typeface="Century Gothic"/>
                <a:ea typeface="Century Gothic"/>
                <a:cs typeface="Century Gothic"/>
                <a:sym typeface="Century Gothic"/>
              </a:rPr>
              <a:t>Perception of Elegance</a:t>
            </a:r>
            <a:endParaRPr>
              <a:solidFill>
                <a:schemeClr val="dk1"/>
              </a:solidFill>
              <a:latin typeface="Century Gothic"/>
              <a:ea typeface="Century Gothic"/>
              <a:cs typeface="Century Gothic"/>
              <a:sym typeface="Century Gothic"/>
            </a:endParaRPr>
          </a:p>
          <a:p>
            <a:pPr marL="457200" lvl="0" indent="-317500" rtl="0">
              <a:spcBef>
                <a:spcPts val="0"/>
              </a:spcBef>
              <a:spcAft>
                <a:spcPts val="0"/>
              </a:spcAft>
              <a:buClr>
                <a:schemeClr val="dk2"/>
              </a:buClr>
              <a:buSzPts val="1400"/>
              <a:buFont typeface="Noto Sans Symbols"/>
              <a:buChar char="◇"/>
            </a:pPr>
            <a:r>
              <a:rPr lang="en-US">
                <a:solidFill>
                  <a:schemeClr val="dk1"/>
                </a:solidFill>
                <a:latin typeface="Century Gothic"/>
                <a:ea typeface="Century Gothic"/>
                <a:cs typeface="Century Gothic"/>
                <a:sym typeface="Century Gothic"/>
              </a:rPr>
              <a:t>Perception of Durability</a:t>
            </a:r>
            <a:endParaRPr/>
          </a:p>
        </p:txBody>
      </p:sp>
      <p:sp>
        <p:nvSpPr>
          <p:cNvPr id="315" name="Shape 315"/>
          <p:cNvSpPr/>
          <p:nvPr/>
        </p:nvSpPr>
        <p:spPr>
          <a:xfrm>
            <a:off x="4956000" y="5327850"/>
            <a:ext cx="5157000" cy="1223910"/>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txBox="1"/>
          <p:nvPr/>
        </p:nvSpPr>
        <p:spPr>
          <a:xfrm>
            <a:off x="5266250" y="5336025"/>
            <a:ext cx="4770600" cy="11229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chemeClr val="dk2"/>
              </a:buClr>
              <a:buSzPts val="1400"/>
              <a:buFont typeface="Century Gothic"/>
              <a:buChar char="⬦"/>
            </a:pPr>
            <a:r>
              <a:rPr lang="en-US">
                <a:latin typeface="Century Gothic"/>
                <a:ea typeface="Century Gothic"/>
                <a:cs typeface="Century Gothic"/>
                <a:sym typeface="Century Gothic"/>
              </a:rPr>
              <a:t>Changing font type: 2 types - </a:t>
            </a:r>
            <a:br>
              <a:rPr lang="en-US">
                <a:latin typeface="Century Gothic"/>
                <a:ea typeface="Century Gothic"/>
                <a:cs typeface="Century Gothic"/>
                <a:sym typeface="Century Gothic"/>
              </a:rPr>
            </a:br>
            <a:r>
              <a:rPr lang="en-US">
                <a:latin typeface="Century Gothic"/>
                <a:ea typeface="Century Gothic"/>
                <a:cs typeface="Century Gothic"/>
                <a:sym typeface="Century Gothic"/>
              </a:rPr>
              <a:t>Hard (LEMON/MILK)vs Soft (Lucida Handwriting)</a:t>
            </a:r>
            <a:br>
              <a:rPr lang="en-US">
                <a:latin typeface="Century Gothic"/>
                <a:ea typeface="Century Gothic"/>
                <a:cs typeface="Century Gothic"/>
                <a:sym typeface="Century Gothic"/>
              </a:rPr>
            </a:br>
            <a:endParaRPr>
              <a:latin typeface="Century Gothic"/>
              <a:ea typeface="Century Gothic"/>
              <a:cs typeface="Century Gothic"/>
              <a:sym typeface="Century Gothic"/>
            </a:endParaRPr>
          </a:p>
          <a:p>
            <a:pPr marL="457200" lvl="0" indent="-317500" rtl="0">
              <a:spcBef>
                <a:spcPts val="0"/>
              </a:spcBef>
              <a:spcAft>
                <a:spcPts val="0"/>
              </a:spcAft>
              <a:buClr>
                <a:schemeClr val="dk2"/>
              </a:buClr>
              <a:buSzPts val="1400"/>
              <a:buFont typeface="Noto Sans Symbols"/>
              <a:buChar char="⬦"/>
            </a:pPr>
            <a:r>
              <a:rPr lang="en-US">
                <a:latin typeface="Century Gothic"/>
                <a:ea typeface="Century Gothic"/>
                <a:cs typeface="Century Gothic"/>
                <a:sym typeface="Century Gothic"/>
              </a:rPr>
              <a:t>Gender neutral (black bottle and cell phone) </a:t>
            </a:r>
            <a:br>
              <a:rPr lang="en-US">
                <a:latin typeface="Century Gothic"/>
                <a:ea typeface="Century Gothic"/>
                <a:cs typeface="Century Gothic"/>
                <a:sym typeface="Century Gothic"/>
              </a:rPr>
            </a:br>
            <a:r>
              <a:rPr lang="en-US">
                <a:latin typeface="Century Gothic"/>
                <a:ea typeface="Century Gothic"/>
                <a:cs typeface="Century Gothic"/>
                <a:sym typeface="Century Gothic"/>
              </a:rPr>
              <a:t>vs. Gender specific (colored bottle)</a:t>
            </a:r>
            <a:endParaRPr/>
          </a:p>
        </p:txBody>
      </p:sp>
      <p:sp>
        <p:nvSpPr>
          <p:cNvPr id="317" name="Shape 317"/>
          <p:cNvSpPr/>
          <p:nvPr/>
        </p:nvSpPr>
        <p:spPr>
          <a:xfrm>
            <a:off x="3477063" y="4605863"/>
            <a:ext cx="1164000" cy="350700"/>
          </a:xfrm>
          <a:prstGeom prst="mathMinus">
            <a:avLst>
              <a:gd name="adj1" fmla="val 2352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a:off x="3477063" y="5794100"/>
            <a:ext cx="1164000" cy="350700"/>
          </a:xfrm>
          <a:prstGeom prst="mathMinus">
            <a:avLst>
              <a:gd name="adj1" fmla="val 2352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1"/>
                                        <p:tgtEl>
                                          <p:spTgt spid="317"/>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313"/>
                                        </p:tgtEl>
                                        <p:attrNameLst>
                                          <p:attrName>style.visibility</p:attrName>
                                        </p:attrNameLst>
                                      </p:cBhvr>
                                      <p:to>
                                        <p:strVal val="visible"/>
                                      </p:to>
                                    </p:set>
                                    <p:animEffect transition="in" filter="fade">
                                      <p:cBhvr>
                                        <p:cTn id="11" dur="1"/>
                                        <p:tgtEl>
                                          <p:spTgt spid="313"/>
                                        </p:tgtEl>
                                      </p:cBhvr>
                                    </p:animEffect>
                                  </p:childTnLst>
                                </p:cTn>
                              </p:par>
                              <p:par>
                                <p:cTn id="12" presetID="10" presetClass="entr" presetSubtype="0" fill="hold" nodeType="withEffect">
                                  <p:stCondLst>
                                    <p:cond delay="0"/>
                                  </p:stCondLst>
                                  <p:childTnLst>
                                    <p:set>
                                      <p:cBhvr>
                                        <p:cTn id="13" dur="1" fill="hold">
                                          <p:stCondLst>
                                            <p:cond delay="0"/>
                                          </p:stCondLst>
                                        </p:cTn>
                                        <p:tgtEl>
                                          <p:spTgt spid="314"/>
                                        </p:tgtEl>
                                        <p:attrNameLst>
                                          <p:attrName>style.visibility</p:attrName>
                                        </p:attrNameLst>
                                      </p:cBhvr>
                                      <p:to>
                                        <p:strVal val="visible"/>
                                      </p:to>
                                    </p:set>
                                    <p:animEffect transition="in" filter="fade">
                                      <p:cBhvr>
                                        <p:cTn id="14" dur="1"/>
                                        <p:tgtEl>
                                          <p:spTgt spid="3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8"/>
                                        </p:tgtEl>
                                        <p:attrNameLst>
                                          <p:attrName>style.visibility</p:attrName>
                                        </p:attrNameLst>
                                      </p:cBhvr>
                                      <p:to>
                                        <p:strVal val="visible"/>
                                      </p:to>
                                    </p:set>
                                    <p:animEffect transition="in" filter="fade">
                                      <p:cBhvr>
                                        <p:cTn id="19" dur="1"/>
                                        <p:tgtEl>
                                          <p:spTgt spid="318"/>
                                        </p:tgtEl>
                                      </p:cBhvr>
                                    </p:animEffect>
                                  </p:childTnLst>
                                </p:cTn>
                              </p:par>
                            </p:childTnLst>
                          </p:cTn>
                        </p:par>
                        <p:par>
                          <p:cTn id="20" fill="hold">
                            <p:stCondLst>
                              <p:cond delay="0"/>
                            </p:stCondLst>
                            <p:childTnLst>
                              <p:par>
                                <p:cTn id="21" presetID="10" presetClass="entr" presetSubtype="0" fill="hold" nodeType="afterEffect">
                                  <p:stCondLst>
                                    <p:cond delay="0"/>
                                  </p:stCondLst>
                                  <p:childTnLst>
                                    <p:set>
                                      <p:cBhvr>
                                        <p:cTn id="22" dur="1" fill="hold">
                                          <p:stCondLst>
                                            <p:cond delay="0"/>
                                          </p:stCondLst>
                                        </p:cTn>
                                        <p:tgtEl>
                                          <p:spTgt spid="316"/>
                                        </p:tgtEl>
                                        <p:attrNameLst>
                                          <p:attrName>style.visibility</p:attrName>
                                        </p:attrNameLst>
                                      </p:cBhvr>
                                      <p:to>
                                        <p:strVal val="visible"/>
                                      </p:to>
                                    </p:set>
                                    <p:animEffect transition="in" filter="fade">
                                      <p:cBhvr>
                                        <p:cTn id="23" dur="1"/>
                                        <p:tgtEl>
                                          <p:spTgt spid="316"/>
                                        </p:tgtEl>
                                      </p:cBhvr>
                                    </p:animEffect>
                                  </p:childTnLst>
                                </p:cTn>
                              </p:par>
                              <p:par>
                                <p:cTn id="24" presetID="10" presetClass="entr" presetSubtype="0" fill="hold" nodeType="withEffect">
                                  <p:stCondLst>
                                    <p:cond delay="0"/>
                                  </p:stCondLst>
                                  <p:childTnLst>
                                    <p:set>
                                      <p:cBhvr>
                                        <p:cTn id="25" dur="1" fill="hold">
                                          <p:stCondLst>
                                            <p:cond delay="0"/>
                                          </p:stCondLst>
                                        </p:cTn>
                                        <p:tgtEl>
                                          <p:spTgt spid="315"/>
                                        </p:tgtEl>
                                        <p:attrNameLst>
                                          <p:attrName>style.visibility</p:attrName>
                                        </p:attrNameLst>
                                      </p:cBhvr>
                                      <p:to>
                                        <p:strVal val="visible"/>
                                      </p:to>
                                    </p:set>
                                    <p:animEffect transition="in" filter="fade">
                                      <p:cBhvr>
                                        <p:cTn id="26" dur="1"/>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646111" y="452718"/>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Method: </a:t>
            </a:r>
            <a:r>
              <a:rPr lang="en-US"/>
              <a:t>Materials</a:t>
            </a:r>
            <a:endParaRPr/>
          </a:p>
        </p:txBody>
      </p:sp>
      <p:sp>
        <p:nvSpPr>
          <p:cNvPr id="324" name="Shape 324"/>
          <p:cNvSpPr/>
          <p:nvPr/>
        </p:nvSpPr>
        <p:spPr>
          <a:xfrm>
            <a:off x="953050" y="1853125"/>
            <a:ext cx="3086100" cy="14865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txBox="1"/>
          <p:nvPr/>
        </p:nvSpPr>
        <p:spPr>
          <a:xfrm>
            <a:off x="1131850" y="1991550"/>
            <a:ext cx="3162600" cy="1058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latin typeface="Century Gothic"/>
                <a:ea typeface="Century Gothic"/>
                <a:cs typeface="Century Gothic"/>
                <a:sym typeface="Century Gothic"/>
              </a:rPr>
              <a:t>For this study we chose one Serif font and one Sans-Serif font.</a:t>
            </a:r>
            <a:endParaRPr sz="1800">
              <a:latin typeface="Century Gothic"/>
              <a:ea typeface="Century Gothic"/>
              <a:cs typeface="Century Gothic"/>
              <a:sym typeface="Century Gothic"/>
            </a:endParaRPr>
          </a:p>
        </p:txBody>
      </p:sp>
      <p:sp>
        <p:nvSpPr>
          <p:cNvPr id="326" name="Shape 326"/>
          <p:cNvSpPr/>
          <p:nvPr/>
        </p:nvSpPr>
        <p:spPr>
          <a:xfrm>
            <a:off x="3544350" y="4663150"/>
            <a:ext cx="3603096" cy="956070"/>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txBox="1"/>
          <p:nvPr/>
        </p:nvSpPr>
        <p:spPr>
          <a:xfrm>
            <a:off x="3838725" y="4918125"/>
            <a:ext cx="3003600" cy="701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latin typeface="Century Gothic"/>
                <a:ea typeface="Century Gothic"/>
                <a:cs typeface="Century Gothic"/>
                <a:sym typeface="Century Gothic"/>
              </a:rPr>
              <a:t>Serif: Lucida Handwriting</a:t>
            </a:r>
            <a:endParaRPr sz="1800">
              <a:latin typeface="Century Gothic"/>
              <a:ea typeface="Century Gothic"/>
              <a:cs typeface="Century Gothic"/>
              <a:sym typeface="Century Gothic"/>
            </a:endParaRPr>
          </a:p>
        </p:txBody>
      </p:sp>
      <p:sp>
        <p:nvSpPr>
          <p:cNvPr id="328" name="Shape 328"/>
          <p:cNvSpPr/>
          <p:nvPr/>
        </p:nvSpPr>
        <p:spPr>
          <a:xfrm>
            <a:off x="7389725" y="4663150"/>
            <a:ext cx="3603096" cy="956070"/>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latin typeface="Century Gothic"/>
              <a:ea typeface="Century Gothic"/>
              <a:cs typeface="Century Gothic"/>
              <a:sym typeface="Century Gothic"/>
            </a:endParaRPr>
          </a:p>
        </p:txBody>
      </p:sp>
      <p:sp>
        <p:nvSpPr>
          <p:cNvPr id="329" name="Shape 329"/>
          <p:cNvSpPr txBox="1"/>
          <p:nvPr/>
        </p:nvSpPr>
        <p:spPr>
          <a:xfrm>
            <a:off x="7801125" y="4915450"/>
            <a:ext cx="2907000" cy="554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800">
                <a:solidFill>
                  <a:schemeClr val="dk1"/>
                </a:solidFill>
                <a:latin typeface="Century Gothic"/>
                <a:ea typeface="Century Gothic"/>
                <a:cs typeface="Century Gothic"/>
                <a:sym typeface="Century Gothic"/>
              </a:rPr>
              <a:t>Sans-Serif: LEMON/MILK</a:t>
            </a:r>
            <a:endParaRPr/>
          </a:p>
        </p:txBody>
      </p:sp>
      <p:pic>
        <p:nvPicPr>
          <p:cNvPr id="330" name="Shape 330"/>
          <p:cNvPicPr preferRelativeResize="0"/>
          <p:nvPr/>
        </p:nvPicPr>
        <p:blipFill>
          <a:blip r:embed="rId3">
            <a:alphaModFix/>
          </a:blip>
          <a:stretch>
            <a:fillRect/>
          </a:stretch>
        </p:blipFill>
        <p:spPr>
          <a:xfrm>
            <a:off x="4280275" y="2279361"/>
            <a:ext cx="2136350" cy="2136350"/>
          </a:xfrm>
          <a:prstGeom prst="rect">
            <a:avLst/>
          </a:prstGeom>
          <a:noFill/>
          <a:ln>
            <a:noFill/>
          </a:ln>
        </p:spPr>
      </p:pic>
      <p:pic>
        <p:nvPicPr>
          <p:cNvPr id="331" name="Shape 331"/>
          <p:cNvPicPr preferRelativeResize="0"/>
          <p:nvPr/>
        </p:nvPicPr>
        <p:blipFill>
          <a:blip r:embed="rId4">
            <a:alphaModFix/>
          </a:blip>
          <a:stretch>
            <a:fillRect/>
          </a:stretch>
        </p:blipFill>
        <p:spPr>
          <a:xfrm>
            <a:off x="8123100" y="2189962"/>
            <a:ext cx="2136350" cy="213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
                                        <p:tgtEl>
                                          <p:spTgt spid="330"/>
                                        </p:tgtEl>
                                      </p:cBhvr>
                                    </p:animEffect>
                                  </p:childTnLst>
                                </p:cTn>
                              </p:par>
                              <p:par>
                                <p:cTn id="8" presetID="10" presetClass="entr" presetSubtype="0" fill="hold" nodeType="withEffect">
                                  <p:stCondLst>
                                    <p:cond delay="0"/>
                                  </p:stCondLst>
                                  <p:childTnLst>
                                    <p:set>
                                      <p:cBhvr>
                                        <p:cTn id="9" dur="1" fill="hold">
                                          <p:stCondLst>
                                            <p:cond delay="0"/>
                                          </p:stCondLst>
                                        </p:cTn>
                                        <p:tgtEl>
                                          <p:spTgt spid="331"/>
                                        </p:tgtEl>
                                        <p:attrNameLst>
                                          <p:attrName>style.visibility</p:attrName>
                                        </p:attrNameLst>
                                      </p:cBhvr>
                                      <p:to>
                                        <p:strVal val="visible"/>
                                      </p:to>
                                    </p:set>
                                    <p:animEffect transition="in" filter="fade">
                                      <p:cBhvr>
                                        <p:cTn id="10"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646111" y="452718"/>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Method: Survey </a:t>
            </a:r>
            <a:r>
              <a:rPr lang="en-US"/>
              <a:t>Materials</a:t>
            </a:r>
            <a:endParaRPr/>
          </a:p>
        </p:txBody>
      </p:sp>
      <p:sp>
        <p:nvSpPr>
          <p:cNvPr id="337" name="Shape 337"/>
          <p:cNvSpPr/>
          <p:nvPr/>
        </p:nvSpPr>
        <p:spPr>
          <a:xfrm>
            <a:off x="5133000" y="1449675"/>
            <a:ext cx="3043200" cy="13182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1388425" y="1325325"/>
            <a:ext cx="2019600" cy="20196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txBox="1"/>
          <p:nvPr/>
        </p:nvSpPr>
        <p:spPr>
          <a:xfrm>
            <a:off x="1262275" y="1977525"/>
            <a:ext cx="2271900" cy="715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a:latin typeface="Century Gothic"/>
                <a:ea typeface="Century Gothic"/>
                <a:cs typeface="Century Gothic"/>
                <a:sym typeface="Century Gothic"/>
              </a:rPr>
              <a:t>Demographic Questions:</a:t>
            </a:r>
            <a:endParaRPr sz="1800">
              <a:latin typeface="Century Gothic"/>
              <a:ea typeface="Century Gothic"/>
              <a:cs typeface="Century Gothic"/>
              <a:sym typeface="Century Gothic"/>
            </a:endParaRPr>
          </a:p>
        </p:txBody>
      </p:sp>
      <p:sp>
        <p:nvSpPr>
          <p:cNvPr id="340" name="Shape 340"/>
          <p:cNvSpPr txBox="1"/>
          <p:nvPr/>
        </p:nvSpPr>
        <p:spPr>
          <a:xfrm>
            <a:off x="5217150" y="1459575"/>
            <a:ext cx="2874900" cy="1598700"/>
          </a:xfrm>
          <a:prstGeom prst="rect">
            <a:avLst/>
          </a:prstGeom>
          <a:noFill/>
          <a:ln>
            <a:noFill/>
          </a:ln>
        </p:spPr>
        <p:txBody>
          <a:bodyPr spcFirstLastPara="1" wrap="square" lIns="91425" tIns="91425" rIns="91425" bIns="91425" anchor="t" anchorCtr="0">
            <a:noAutofit/>
          </a:bodyPr>
          <a:lstStyle/>
          <a:p>
            <a:pPr marL="457200" lvl="0" indent="-317500">
              <a:spcBef>
                <a:spcPts val="0"/>
              </a:spcBef>
              <a:spcAft>
                <a:spcPts val="0"/>
              </a:spcAft>
              <a:buClr>
                <a:schemeClr val="dk2"/>
              </a:buClr>
              <a:buSzPts val="1400"/>
              <a:buChar char="⬦"/>
            </a:pPr>
            <a:r>
              <a:rPr lang="en-US">
                <a:solidFill>
                  <a:schemeClr val="dk1"/>
                </a:solidFill>
              </a:rPr>
              <a:t>Which gender do you most closely identify with?</a:t>
            </a:r>
            <a:endParaRPr>
              <a:solidFill>
                <a:schemeClr val="dk1"/>
              </a:solidFill>
            </a:endParaRPr>
          </a:p>
          <a:p>
            <a:pPr marL="457200" lvl="0" indent="-317500">
              <a:spcBef>
                <a:spcPts val="0"/>
              </a:spcBef>
              <a:spcAft>
                <a:spcPts val="0"/>
              </a:spcAft>
              <a:buClr>
                <a:schemeClr val="dk2"/>
              </a:buClr>
              <a:buSzPts val="1400"/>
              <a:buChar char="⬦"/>
            </a:pPr>
            <a:r>
              <a:rPr lang="en-US">
                <a:solidFill>
                  <a:schemeClr val="dk1"/>
                </a:solidFill>
              </a:rPr>
              <a:t>Please select your age.</a:t>
            </a:r>
            <a:endParaRPr>
              <a:solidFill>
                <a:schemeClr val="dk1"/>
              </a:solidFill>
            </a:endParaRPr>
          </a:p>
          <a:p>
            <a:pPr marL="457200" lvl="0" indent="-317500">
              <a:spcBef>
                <a:spcPts val="0"/>
              </a:spcBef>
              <a:spcAft>
                <a:spcPts val="0"/>
              </a:spcAft>
              <a:buClr>
                <a:schemeClr val="dk2"/>
              </a:buClr>
              <a:buSzPts val="1400"/>
              <a:buChar char="⬦"/>
            </a:pPr>
            <a:r>
              <a:rPr lang="en-US">
                <a:solidFill>
                  <a:schemeClr val="dk1"/>
                </a:solidFill>
              </a:rPr>
              <a:t>How likely are you to purchase body wash?</a:t>
            </a:r>
            <a:endParaRPr>
              <a:solidFill>
                <a:schemeClr val="dk1"/>
              </a:solidFill>
            </a:endParaRPr>
          </a:p>
          <a:p>
            <a:pPr marL="0" lvl="0" indent="0">
              <a:spcBef>
                <a:spcPts val="0"/>
              </a:spcBef>
              <a:spcAft>
                <a:spcPts val="0"/>
              </a:spcAft>
              <a:buNone/>
            </a:pPr>
            <a:endParaRPr/>
          </a:p>
        </p:txBody>
      </p:sp>
      <p:sp>
        <p:nvSpPr>
          <p:cNvPr id="341" name="Shape 341"/>
          <p:cNvSpPr/>
          <p:nvPr/>
        </p:nvSpPr>
        <p:spPr>
          <a:xfrm>
            <a:off x="1388425" y="2966100"/>
            <a:ext cx="2019600" cy="20196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txBox="1"/>
          <p:nvPr/>
        </p:nvSpPr>
        <p:spPr>
          <a:xfrm>
            <a:off x="1581325" y="3401925"/>
            <a:ext cx="1633800" cy="1400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US" sz="1800">
                <a:solidFill>
                  <a:schemeClr val="dk1"/>
                </a:solidFill>
                <a:latin typeface="Century Gothic"/>
                <a:ea typeface="Century Gothic"/>
                <a:cs typeface="Century Gothic"/>
                <a:sym typeface="Century Gothic"/>
              </a:rPr>
              <a:t>Questions about body wash: </a:t>
            </a:r>
            <a:endParaRPr sz="1800"/>
          </a:p>
        </p:txBody>
      </p:sp>
      <p:sp>
        <p:nvSpPr>
          <p:cNvPr id="343" name="Shape 343"/>
          <p:cNvSpPr/>
          <p:nvPr/>
        </p:nvSpPr>
        <p:spPr>
          <a:xfrm>
            <a:off x="1388425" y="4635000"/>
            <a:ext cx="2019600" cy="20196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txBox="1"/>
          <p:nvPr/>
        </p:nvSpPr>
        <p:spPr>
          <a:xfrm>
            <a:off x="1533925" y="5107425"/>
            <a:ext cx="1728600" cy="1458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US" sz="1800">
                <a:solidFill>
                  <a:schemeClr val="dk1"/>
                </a:solidFill>
                <a:latin typeface="Century Gothic"/>
                <a:ea typeface="Century Gothic"/>
                <a:cs typeface="Century Gothic"/>
                <a:sym typeface="Century Gothic"/>
              </a:rPr>
              <a:t>Questions about cell phone add:</a:t>
            </a:r>
            <a:endParaRPr sz="1800">
              <a:latin typeface="Century Gothic"/>
              <a:ea typeface="Century Gothic"/>
              <a:cs typeface="Century Gothic"/>
              <a:sym typeface="Century Gothic"/>
            </a:endParaRPr>
          </a:p>
        </p:txBody>
      </p:sp>
      <p:sp>
        <p:nvSpPr>
          <p:cNvPr id="345" name="Shape 345"/>
          <p:cNvSpPr/>
          <p:nvPr/>
        </p:nvSpPr>
        <p:spPr>
          <a:xfrm>
            <a:off x="3709438" y="1858200"/>
            <a:ext cx="1248300" cy="617100"/>
          </a:xfrm>
          <a:prstGeom prst="stripedRightArrow">
            <a:avLst>
              <a:gd name="adj1" fmla="val 50000"/>
              <a:gd name="adj2"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5862275" y="2871750"/>
            <a:ext cx="4296300" cy="21318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47" name="Shape 347"/>
          <p:cNvSpPr txBox="1"/>
          <p:nvPr/>
        </p:nvSpPr>
        <p:spPr>
          <a:xfrm>
            <a:off x="5988575" y="2691675"/>
            <a:ext cx="4043700" cy="2019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latin typeface="Century Gothic"/>
              <a:ea typeface="Century Gothic"/>
              <a:cs typeface="Century Gothic"/>
              <a:sym typeface="Century Gothic"/>
            </a:endParaRPr>
          </a:p>
          <a:p>
            <a:pPr marL="457200" lvl="0" indent="-317500">
              <a:spcBef>
                <a:spcPts val="0"/>
              </a:spcBef>
              <a:spcAft>
                <a:spcPts val="0"/>
              </a:spcAft>
              <a:buClr>
                <a:schemeClr val="dk2"/>
              </a:buClr>
              <a:buSzPts val="1400"/>
              <a:buFont typeface="Century Gothic"/>
              <a:buChar char="⬦"/>
            </a:pPr>
            <a:r>
              <a:rPr lang="en-US">
                <a:latin typeface="Century Gothic"/>
                <a:ea typeface="Century Gothic"/>
                <a:cs typeface="Century Gothic"/>
                <a:sym typeface="Century Gothic"/>
              </a:rPr>
              <a:t>Which product would you be most likely to purchase?</a:t>
            </a:r>
            <a:endParaRPr>
              <a:latin typeface="Century Gothic"/>
              <a:ea typeface="Century Gothic"/>
              <a:cs typeface="Century Gothic"/>
              <a:sym typeface="Century Gothic"/>
            </a:endParaRPr>
          </a:p>
          <a:p>
            <a:pPr marL="457200" lvl="0" indent="-317500">
              <a:spcBef>
                <a:spcPts val="0"/>
              </a:spcBef>
              <a:spcAft>
                <a:spcPts val="0"/>
              </a:spcAft>
              <a:buClr>
                <a:schemeClr val="dk2"/>
              </a:buClr>
              <a:buSzPts val="1400"/>
              <a:buFont typeface="Century Gothic"/>
              <a:buChar char="⬦"/>
            </a:pPr>
            <a:r>
              <a:rPr lang="en-US">
                <a:latin typeface="Century Gothic"/>
                <a:ea typeface="Century Gothic"/>
                <a:cs typeface="Century Gothic"/>
                <a:sym typeface="Century Gothic"/>
              </a:rPr>
              <a:t>Which product would someone else be most likely to purchase?</a:t>
            </a:r>
            <a:endParaRPr>
              <a:latin typeface="Century Gothic"/>
              <a:ea typeface="Century Gothic"/>
              <a:cs typeface="Century Gothic"/>
              <a:sym typeface="Century Gothic"/>
            </a:endParaRPr>
          </a:p>
          <a:p>
            <a:pPr marL="457200" lvl="0" indent="-317500">
              <a:spcBef>
                <a:spcPts val="0"/>
              </a:spcBef>
              <a:spcAft>
                <a:spcPts val="0"/>
              </a:spcAft>
              <a:buClr>
                <a:schemeClr val="dk2"/>
              </a:buClr>
              <a:buSzPts val="1400"/>
              <a:buFont typeface="Century Gothic"/>
              <a:buChar char="⬦"/>
            </a:pPr>
            <a:r>
              <a:rPr lang="en-US">
                <a:latin typeface="Century Gothic"/>
                <a:ea typeface="Century Gothic"/>
                <a:cs typeface="Century Gothic"/>
                <a:sym typeface="Century Gothic"/>
              </a:rPr>
              <a:t>Which product seems more elegant?</a:t>
            </a:r>
            <a:endParaRPr>
              <a:latin typeface="Century Gothic"/>
              <a:ea typeface="Century Gothic"/>
              <a:cs typeface="Century Gothic"/>
              <a:sym typeface="Century Gothic"/>
            </a:endParaRPr>
          </a:p>
          <a:p>
            <a:pPr marL="457200" lvl="0" indent="-317500">
              <a:spcBef>
                <a:spcPts val="0"/>
              </a:spcBef>
              <a:spcAft>
                <a:spcPts val="0"/>
              </a:spcAft>
              <a:buClr>
                <a:schemeClr val="dk2"/>
              </a:buClr>
              <a:buSzPts val="1400"/>
              <a:buFont typeface="Century Gothic"/>
              <a:buChar char="⬦"/>
            </a:pPr>
            <a:r>
              <a:rPr lang="en-US">
                <a:latin typeface="Century Gothic"/>
                <a:ea typeface="Century Gothic"/>
                <a:cs typeface="Century Gothic"/>
                <a:sym typeface="Century Gothic"/>
              </a:rPr>
              <a:t>Which product seems to be of higher quality?</a:t>
            </a:r>
            <a:endParaRPr>
              <a:latin typeface="Century Gothic"/>
              <a:ea typeface="Century Gothic"/>
              <a:cs typeface="Century Gothic"/>
              <a:sym typeface="Century Gothic"/>
            </a:endParaRPr>
          </a:p>
          <a:p>
            <a:pPr marL="457200" lvl="0" indent="-317500">
              <a:spcBef>
                <a:spcPts val="0"/>
              </a:spcBef>
              <a:spcAft>
                <a:spcPts val="0"/>
              </a:spcAft>
              <a:buClr>
                <a:schemeClr val="dk2"/>
              </a:buClr>
              <a:buSzPts val="1400"/>
              <a:buFont typeface="Century Gothic"/>
              <a:buChar char="⬦"/>
            </a:pPr>
            <a:r>
              <a:rPr lang="en-US">
                <a:latin typeface="Century Gothic"/>
                <a:ea typeface="Century Gothic"/>
                <a:cs typeface="Century Gothic"/>
                <a:sym typeface="Century Gothic"/>
              </a:rPr>
              <a:t>Which product seems like it would last longer?</a:t>
            </a:r>
            <a:endParaRPr>
              <a:latin typeface="Century Gothic"/>
              <a:ea typeface="Century Gothic"/>
              <a:cs typeface="Century Gothic"/>
              <a:sym typeface="Century Gothic"/>
            </a:endParaRPr>
          </a:p>
          <a:p>
            <a:pPr marL="0" lvl="0" indent="0">
              <a:spcBef>
                <a:spcPts val="0"/>
              </a:spcBef>
              <a:spcAft>
                <a:spcPts val="0"/>
              </a:spcAft>
              <a:buNone/>
            </a:pPr>
            <a:endParaRPr/>
          </a:p>
        </p:txBody>
      </p:sp>
      <p:sp>
        <p:nvSpPr>
          <p:cNvPr id="348" name="Shape 348"/>
          <p:cNvSpPr/>
          <p:nvPr/>
        </p:nvSpPr>
        <p:spPr>
          <a:xfrm>
            <a:off x="6744650" y="5107425"/>
            <a:ext cx="4296300" cy="15318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49" name="Shape 349"/>
          <p:cNvSpPr txBox="1"/>
          <p:nvPr/>
        </p:nvSpPr>
        <p:spPr>
          <a:xfrm>
            <a:off x="6760700" y="5173125"/>
            <a:ext cx="4111800" cy="1400400"/>
          </a:xfrm>
          <a:prstGeom prst="rect">
            <a:avLst/>
          </a:prstGeom>
          <a:noFill/>
          <a:ln>
            <a:noFill/>
          </a:ln>
        </p:spPr>
        <p:txBody>
          <a:bodyPr spcFirstLastPara="1" wrap="square" lIns="91425" tIns="91425" rIns="91425" bIns="91425" anchor="t" anchorCtr="0">
            <a:noAutofit/>
          </a:bodyPr>
          <a:lstStyle/>
          <a:p>
            <a:pPr marL="457200" lvl="0" indent="-317500">
              <a:spcBef>
                <a:spcPts val="0"/>
              </a:spcBef>
              <a:spcAft>
                <a:spcPts val="0"/>
              </a:spcAft>
              <a:buClr>
                <a:schemeClr val="dk2"/>
              </a:buClr>
              <a:buSzPts val="1400"/>
              <a:buFont typeface="Century Gothic"/>
              <a:buChar char="⬦"/>
            </a:pPr>
            <a:r>
              <a:rPr lang="en-US">
                <a:solidFill>
                  <a:schemeClr val="dk1"/>
                </a:solidFill>
                <a:latin typeface="Century Gothic"/>
                <a:ea typeface="Century Gothic"/>
                <a:cs typeface="Century Gothic"/>
                <a:sym typeface="Century Gothic"/>
              </a:rPr>
              <a:t>Which product would you be most likely to purchase?</a:t>
            </a:r>
            <a:endParaRPr>
              <a:solidFill>
                <a:schemeClr val="dk1"/>
              </a:solidFill>
              <a:latin typeface="Century Gothic"/>
              <a:ea typeface="Century Gothic"/>
              <a:cs typeface="Century Gothic"/>
              <a:sym typeface="Century Gothic"/>
            </a:endParaRPr>
          </a:p>
          <a:p>
            <a:pPr marL="457200" lvl="0" indent="-317500">
              <a:spcBef>
                <a:spcPts val="0"/>
              </a:spcBef>
              <a:spcAft>
                <a:spcPts val="0"/>
              </a:spcAft>
              <a:buClr>
                <a:schemeClr val="dk2"/>
              </a:buClr>
              <a:buSzPts val="1400"/>
              <a:buFont typeface="Century Gothic"/>
              <a:buChar char="⬦"/>
            </a:pPr>
            <a:r>
              <a:rPr lang="en-US">
                <a:solidFill>
                  <a:schemeClr val="dk1"/>
                </a:solidFill>
                <a:latin typeface="Century Gothic"/>
                <a:ea typeface="Century Gothic"/>
                <a:cs typeface="Century Gothic"/>
                <a:sym typeface="Century Gothic"/>
              </a:rPr>
              <a:t>Which product seems more expensive?</a:t>
            </a:r>
            <a:endParaRPr>
              <a:solidFill>
                <a:schemeClr val="dk1"/>
              </a:solidFill>
              <a:latin typeface="Century Gothic"/>
              <a:ea typeface="Century Gothic"/>
              <a:cs typeface="Century Gothic"/>
              <a:sym typeface="Century Gothic"/>
            </a:endParaRPr>
          </a:p>
          <a:p>
            <a:pPr marL="457200" lvl="0" indent="-317500">
              <a:spcBef>
                <a:spcPts val="0"/>
              </a:spcBef>
              <a:spcAft>
                <a:spcPts val="0"/>
              </a:spcAft>
              <a:buClr>
                <a:schemeClr val="dk2"/>
              </a:buClr>
              <a:buSzPts val="1400"/>
              <a:buFont typeface="Century Gothic"/>
              <a:buChar char="⬦"/>
            </a:pPr>
            <a:r>
              <a:rPr lang="en-US">
                <a:solidFill>
                  <a:schemeClr val="dk1"/>
                </a:solidFill>
                <a:latin typeface="Century Gothic"/>
                <a:ea typeface="Century Gothic"/>
                <a:cs typeface="Century Gothic"/>
                <a:sym typeface="Century Gothic"/>
              </a:rPr>
              <a:t>Which product seems more durable?</a:t>
            </a:r>
            <a:endParaRPr>
              <a:solidFill>
                <a:schemeClr val="dk1"/>
              </a:solidFill>
              <a:latin typeface="Century Gothic"/>
              <a:ea typeface="Century Gothic"/>
              <a:cs typeface="Century Gothic"/>
              <a:sym typeface="Century Gothic"/>
            </a:endParaRPr>
          </a:p>
          <a:p>
            <a:pPr marL="457200" lvl="0" indent="-317500">
              <a:spcBef>
                <a:spcPts val="0"/>
              </a:spcBef>
              <a:spcAft>
                <a:spcPts val="0"/>
              </a:spcAft>
              <a:buClr>
                <a:schemeClr val="dk2"/>
              </a:buClr>
              <a:buSzPts val="1400"/>
              <a:buFont typeface="Century Gothic"/>
              <a:buChar char="⬦"/>
            </a:pPr>
            <a:r>
              <a:rPr lang="en-US">
                <a:solidFill>
                  <a:schemeClr val="dk1"/>
                </a:solidFill>
                <a:latin typeface="Century Gothic"/>
                <a:ea typeface="Century Gothic"/>
                <a:cs typeface="Century Gothic"/>
                <a:sym typeface="Century Gothic"/>
              </a:rPr>
              <a:t>Which product seems more technologically advanced?</a:t>
            </a:r>
            <a:endParaRPr/>
          </a:p>
        </p:txBody>
      </p:sp>
      <p:sp>
        <p:nvSpPr>
          <p:cNvPr id="350" name="Shape 350"/>
          <p:cNvSpPr/>
          <p:nvPr/>
        </p:nvSpPr>
        <p:spPr>
          <a:xfrm>
            <a:off x="4087188" y="3629100"/>
            <a:ext cx="1248300" cy="617100"/>
          </a:xfrm>
          <a:prstGeom prst="stripedRightArrow">
            <a:avLst>
              <a:gd name="adj1" fmla="val 50000"/>
              <a:gd name="adj2"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4454800" y="5564775"/>
            <a:ext cx="1248300" cy="617100"/>
          </a:xfrm>
          <a:prstGeom prst="stripedRightArrow">
            <a:avLst>
              <a:gd name="adj1" fmla="val 50000"/>
              <a:gd name="adj2"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
                                        <p:tgtEl>
                                          <p:spTgt spid="338"/>
                                        </p:tgtEl>
                                      </p:cBhvr>
                                    </p:animEffect>
                                  </p:childTnLst>
                                </p:cTn>
                              </p:par>
                              <p:par>
                                <p:cTn id="8" presetID="10" presetClass="entr" presetSubtype="0" fill="hold" nodeType="withEffect">
                                  <p:stCondLst>
                                    <p:cond delay="0"/>
                                  </p:stCondLst>
                                  <p:childTnLst>
                                    <p:set>
                                      <p:cBhvr>
                                        <p:cTn id="9" dur="1" fill="hold">
                                          <p:stCondLst>
                                            <p:cond delay="0"/>
                                          </p:stCondLst>
                                        </p:cTn>
                                        <p:tgtEl>
                                          <p:spTgt spid="339"/>
                                        </p:tgtEl>
                                        <p:attrNameLst>
                                          <p:attrName>style.visibility</p:attrName>
                                        </p:attrNameLst>
                                      </p:cBhvr>
                                      <p:to>
                                        <p:strVal val="visible"/>
                                      </p:to>
                                    </p:set>
                                    <p:animEffect transition="in" filter="fade">
                                      <p:cBhvr>
                                        <p:cTn id="10" dur="300"/>
                                        <p:tgtEl>
                                          <p:spTgt spid="339"/>
                                        </p:tgtEl>
                                      </p:cBhvr>
                                    </p:animEffect>
                                  </p:childTnLst>
                                </p:cTn>
                              </p:par>
                              <p:par>
                                <p:cTn id="11" presetID="10" presetClass="entr" presetSubtype="0" fill="hold" nodeType="withEffect">
                                  <p:stCondLst>
                                    <p:cond delay="0"/>
                                  </p:stCondLst>
                                  <p:childTnLst>
                                    <p:set>
                                      <p:cBhvr>
                                        <p:cTn id="12" dur="1" fill="hold">
                                          <p:stCondLst>
                                            <p:cond delay="0"/>
                                          </p:stCondLst>
                                        </p:cTn>
                                        <p:tgtEl>
                                          <p:spTgt spid="345"/>
                                        </p:tgtEl>
                                        <p:attrNameLst>
                                          <p:attrName>style.visibility</p:attrName>
                                        </p:attrNameLst>
                                      </p:cBhvr>
                                      <p:to>
                                        <p:strVal val="visible"/>
                                      </p:to>
                                    </p:set>
                                    <p:animEffect transition="in" filter="fade">
                                      <p:cBhvr>
                                        <p:cTn id="13" dur="1"/>
                                        <p:tgtEl>
                                          <p:spTgt spid="345"/>
                                        </p:tgtEl>
                                      </p:cBhvr>
                                    </p:animEffect>
                                  </p:childTnLst>
                                </p:cTn>
                              </p:par>
                              <p:par>
                                <p:cTn id="14" presetID="10" presetClass="entr" presetSubtype="0" fill="hold" nodeType="withEffect">
                                  <p:stCondLst>
                                    <p:cond delay="0"/>
                                  </p:stCondLst>
                                  <p:childTnLst>
                                    <p:set>
                                      <p:cBhvr>
                                        <p:cTn id="15" dur="1" fill="hold">
                                          <p:stCondLst>
                                            <p:cond delay="0"/>
                                          </p:stCondLst>
                                        </p:cTn>
                                        <p:tgtEl>
                                          <p:spTgt spid="337"/>
                                        </p:tgtEl>
                                        <p:attrNameLst>
                                          <p:attrName>style.visibility</p:attrName>
                                        </p:attrNameLst>
                                      </p:cBhvr>
                                      <p:to>
                                        <p:strVal val="visible"/>
                                      </p:to>
                                    </p:set>
                                    <p:animEffect transition="in" filter="fade">
                                      <p:cBhvr>
                                        <p:cTn id="16" dur="1"/>
                                        <p:tgtEl>
                                          <p:spTgt spid="337"/>
                                        </p:tgtEl>
                                      </p:cBhvr>
                                    </p:animEffect>
                                  </p:childTnLst>
                                </p:cTn>
                              </p:par>
                              <p:par>
                                <p:cTn id="17" presetID="10" presetClass="entr" presetSubtype="0" fill="hold" nodeType="withEffect">
                                  <p:stCondLst>
                                    <p:cond delay="0"/>
                                  </p:stCondLst>
                                  <p:childTnLst>
                                    <p:set>
                                      <p:cBhvr>
                                        <p:cTn id="18" dur="1" fill="hold">
                                          <p:stCondLst>
                                            <p:cond delay="0"/>
                                          </p:stCondLst>
                                        </p:cTn>
                                        <p:tgtEl>
                                          <p:spTgt spid="340"/>
                                        </p:tgtEl>
                                        <p:attrNameLst>
                                          <p:attrName>style.visibility</p:attrName>
                                        </p:attrNameLst>
                                      </p:cBhvr>
                                      <p:to>
                                        <p:strVal val="visible"/>
                                      </p:to>
                                    </p:set>
                                    <p:animEffect transition="in" filter="fade">
                                      <p:cBhvr>
                                        <p:cTn id="19" dur="1"/>
                                        <p:tgtEl>
                                          <p:spTgt spid="34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41"/>
                                        </p:tgtEl>
                                        <p:attrNameLst>
                                          <p:attrName>style.visibility</p:attrName>
                                        </p:attrNameLst>
                                      </p:cBhvr>
                                      <p:to>
                                        <p:strVal val="visible"/>
                                      </p:to>
                                    </p:set>
                                    <p:animEffect transition="in" filter="fade">
                                      <p:cBhvr>
                                        <p:cTn id="24" dur="1"/>
                                        <p:tgtEl>
                                          <p:spTgt spid="341"/>
                                        </p:tgtEl>
                                      </p:cBhvr>
                                    </p:animEffect>
                                  </p:childTnLst>
                                </p:cTn>
                              </p:par>
                              <p:par>
                                <p:cTn id="25" presetID="10" presetClass="entr" presetSubtype="0" fill="hold" nodeType="withEffect">
                                  <p:stCondLst>
                                    <p:cond delay="0"/>
                                  </p:stCondLst>
                                  <p:childTnLst>
                                    <p:set>
                                      <p:cBhvr>
                                        <p:cTn id="26" dur="1" fill="hold">
                                          <p:stCondLst>
                                            <p:cond delay="0"/>
                                          </p:stCondLst>
                                        </p:cTn>
                                        <p:tgtEl>
                                          <p:spTgt spid="342"/>
                                        </p:tgtEl>
                                        <p:attrNameLst>
                                          <p:attrName>style.visibility</p:attrName>
                                        </p:attrNameLst>
                                      </p:cBhvr>
                                      <p:to>
                                        <p:strVal val="visible"/>
                                      </p:to>
                                    </p:set>
                                    <p:animEffect transition="in" filter="fade">
                                      <p:cBhvr>
                                        <p:cTn id="27" dur="1"/>
                                        <p:tgtEl>
                                          <p:spTgt spid="342"/>
                                        </p:tgtEl>
                                      </p:cBhvr>
                                    </p:animEffect>
                                  </p:childTnLst>
                                </p:cTn>
                              </p:par>
                            </p:childTnLst>
                          </p:cTn>
                        </p:par>
                        <p:par>
                          <p:cTn id="28" fill="hold">
                            <p:stCondLst>
                              <p:cond delay="0"/>
                            </p:stCondLst>
                            <p:childTnLst>
                              <p:par>
                                <p:cTn id="29" presetID="10" presetClass="entr" presetSubtype="0" fill="hold" nodeType="afterEffect">
                                  <p:stCondLst>
                                    <p:cond delay="0"/>
                                  </p:stCondLst>
                                  <p:childTnLst>
                                    <p:set>
                                      <p:cBhvr>
                                        <p:cTn id="30" dur="1" fill="hold">
                                          <p:stCondLst>
                                            <p:cond delay="0"/>
                                          </p:stCondLst>
                                        </p:cTn>
                                        <p:tgtEl>
                                          <p:spTgt spid="350"/>
                                        </p:tgtEl>
                                        <p:attrNameLst>
                                          <p:attrName>style.visibility</p:attrName>
                                        </p:attrNameLst>
                                      </p:cBhvr>
                                      <p:to>
                                        <p:strVal val="visible"/>
                                      </p:to>
                                    </p:set>
                                    <p:animEffect transition="in" filter="fade">
                                      <p:cBhvr>
                                        <p:cTn id="31" dur="1"/>
                                        <p:tgtEl>
                                          <p:spTgt spid="350"/>
                                        </p:tgtEl>
                                      </p:cBhvr>
                                    </p:animEffect>
                                  </p:childTnLst>
                                </p:cTn>
                              </p:par>
                              <p:par>
                                <p:cTn id="32" presetID="10" presetClass="entr" presetSubtype="0" fill="hold" nodeType="withEffect">
                                  <p:stCondLst>
                                    <p:cond delay="0"/>
                                  </p:stCondLst>
                                  <p:childTnLst>
                                    <p:set>
                                      <p:cBhvr>
                                        <p:cTn id="33" dur="1" fill="hold">
                                          <p:stCondLst>
                                            <p:cond delay="0"/>
                                          </p:stCondLst>
                                        </p:cTn>
                                        <p:tgtEl>
                                          <p:spTgt spid="346"/>
                                        </p:tgtEl>
                                        <p:attrNameLst>
                                          <p:attrName>style.visibility</p:attrName>
                                        </p:attrNameLst>
                                      </p:cBhvr>
                                      <p:to>
                                        <p:strVal val="visible"/>
                                      </p:to>
                                    </p:set>
                                    <p:animEffect transition="in" filter="fade">
                                      <p:cBhvr>
                                        <p:cTn id="34" dur="1"/>
                                        <p:tgtEl>
                                          <p:spTgt spid="346"/>
                                        </p:tgtEl>
                                      </p:cBhvr>
                                    </p:animEffect>
                                  </p:childTnLst>
                                </p:cTn>
                              </p:par>
                              <p:par>
                                <p:cTn id="35" presetID="10" presetClass="entr" presetSubtype="0" fill="hold" nodeType="withEffect">
                                  <p:stCondLst>
                                    <p:cond delay="0"/>
                                  </p:stCondLst>
                                  <p:childTnLst>
                                    <p:set>
                                      <p:cBhvr>
                                        <p:cTn id="36" dur="1" fill="hold">
                                          <p:stCondLst>
                                            <p:cond delay="0"/>
                                          </p:stCondLst>
                                        </p:cTn>
                                        <p:tgtEl>
                                          <p:spTgt spid="347"/>
                                        </p:tgtEl>
                                        <p:attrNameLst>
                                          <p:attrName>style.visibility</p:attrName>
                                        </p:attrNameLst>
                                      </p:cBhvr>
                                      <p:to>
                                        <p:strVal val="visible"/>
                                      </p:to>
                                    </p:set>
                                    <p:animEffect transition="in" filter="fade">
                                      <p:cBhvr>
                                        <p:cTn id="37" dur="1"/>
                                        <p:tgtEl>
                                          <p:spTgt spid="3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3"/>
                                        </p:tgtEl>
                                        <p:attrNameLst>
                                          <p:attrName>style.visibility</p:attrName>
                                        </p:attrNameLst>
                                      </p:cBhvr>
                                      <p:to>
                                        <p:strVal val="visible"/>
                                      </p:to>
                                    </p:set>
                                    <p:animEffect transition="in" filter="fade">
                                      <p:cBhvr>
                                        <p:cTn id="42" dur="1"/>
                                        <p:tgtEl>
                                          <p:spTgt spid="343"/>
                                        </p:tgtEl>
                                      </p:cBhvr>
                                    </p:animEffect>
                                  </p:childTnLst>
                                </p:cTn>
                              </p:par>
                              <p:par>
                                <p:cTn id="43" presetID="10" presetClass="entr" presetSubtype="0" fill="hold" nodeType="withEffect">
                                  <p:stCondLst>
                                    <p:cond delay="0"/>
                                  </p:stCondLst>
                                  <p:childTnLst>
                                    <p:set>
                                      <p:cBhvr>
                                        <p:cTn id="44" dur="1" fill="hold">
                                          <p:stCondLst>
                                            <p:cond delay="0"/>
                                          </p:stCondLst>
                                        </p:cTn>
                                        <p:tgtEl>
                                          <p:spTgt spid="344"/>
                                        </p:tgtEl>
                                        <p:attrNameLst>
                                          <p:attrName>style.visibility</p:attrName>
                                        </p:attrNameLst>
                                      </p:cBhvr>
                                      <p:to>
                                        <p:strVal val="visible"/>
                                      </p:to>
                                    </p:set>
                                    <p:animEffect transition="in" filter="fade">
                                      <p:cBhvr>
                                        <p:cTn id="45" dur="1"/>
                                        <p:tgtEl>
                                          <p:spTgt spid="344"/>
                                        </p:tgtEl>
                                      </p:cBhvr>
                                    </p:animEffect>
                                  </p:childTnLst>
                                </p:cTn>
                              </p:par>
                            </p:childTnLst>
                          </p:cTn>
                        </p:par>
                        <p:par>
                          <p:cTn id="46" fill="hold">
                            <p:stCondLst>
                              <p:cond delay="0"/>
                            </p:stCondLst>
                            <p:childTnLst>
                              <p:par>
                                <p:cTn id="47" presetID="10" presetClass="entr" presetSubtype="0" fill="hold" nodeType="afterEffect">
                                  <p:stCondLst>
                                    <p:cond delay="0"/>
                                  </p:stCondLst>
                                  <p:childTnLst>
                                    <p:set>
                                      <p:cBhvr>
                                        <p:cTn id="48" dur="1" fill="hold">
                                          <p:stCondLst>
                                            <p:cond delay="0"/>
                                          </p:stCondLst>
                                        </p:cTn>
                                        <p:tgtEl>
                                          <p:spTgt spid="351"/>
                                        </p:tgtEl>
                                        <p:attrNameLst>
                                          <p:attrName>style.visibility</p:attrName>
                                        </p:attrNameLst>
                                      </p:cBhvr>
                                      <p:to>
                                        <p:strVal val="visible"/>
                                      </p:to>
                                    </p:set>
                                    <p:animEffect transition="in" filter="fade">
                                      <p:cBhvr>
                                        <p:cTn id="49" dur="1"/>
                                        <p:tgtEl>
                                          <p:spTgt spid="351"/>
                                        </p:tgtEl>
                                      </p:cBhvr>
                                    </p:animEffect>
                                  </p:childTnLst>
                                </p:cTn>
                              </p:par>
                            </p:childTnLst>
                          </p:cTn>
                        </p:par>
                        <p:par>
                          <p:cTn id="50" fill="hold">
                            <p:stCondLst>
                              <p:cond delay="0"/>
                            </p:stCondLst>
                            <p:childTnLst>
                              <p:par>
                                <p:cTn id="51" presetID="10" presetClass="entr" presetSubtype="0" fill="hold" nodeType="afterEffect">
                                  <p:stCondLst>
                                    <p:cond delay="0"/>
                                  </p:stCondLst>
                                  <p:childTnLst>
                                    <p:set>
                                      <p:cBhvr>
                                        <p:cTn id="52" dur="1" fill="hold">
                                          <p:stCondLst>
                                            <p:cond delay="0"/>
                                          </p:stCondLst>
                                        </p:cTn>
                                        <p:tgtEl>
                                          <p:spTgt spid="348"/>
                                        </p:tgtEl>
                                        <p:attrNameLst>
                                          <p:attrName>style.visibility</p:attrName>
                                        </p:attrNameLst>
                                      </p:cBhvr>
                                      <p:to>
                                        <p:strVal val="visible"/>
                                      </p:to>
                                    </p:set>
                                    <p:animEffect transition="in" filter="fade">
                                      <p:cBhvr>
                                        <p:cTn id="53" dur="1"/>
                                        <p:tgtEl>
                                          <p:spTgt spid="348"/>
                                        </p:tgtEl>
                                      </p:cBhvr>
                                    </p:animEffect>
                                  </p:childTnLst>
                                </p:cTn>
                              </p:par>
                              <p:par>
                                <p:cTn id="54" presetID="10" presetClass="entr" presetSubtype="0" fill="hold" nodeType="withEffect">
                                  <p:stCondLst>
                                    <p:cond delay="0"/>
                                  </p:stCondLst>
                                  <p:childTnLst>
                                    <p:set>
                                      <p:cBhvr>
                                        <p:cTn id="55" dur="1" fill="hold">
                                          <p:stCondLst>
                                            <p:cond delay="0"/>
                                          </p:stCondLst>
                                        </p:cTn>
                                        <p:tgtEl>
                                          <p:spTgt spid="349"/>
                                        </p:tgtEl>
                                        <p:attrNameLst>
                                          <p:attrName>style.visibility</p:attrName>
                                        </p:attrNameLst>
                                      </p:cBhvr>
                                      <p:to>
                                        <p:strVal val="visible"/>
                                      </p:to>
                                    </p:set>
                                    <p:animEffect transition="in" filter="fade">
                                      <p:cBhvr>
                                        <p:cTn id="56" dur="1"/>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646111" y="452718"/>
            <a:ext cx="9404723" cy="140053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Statement of the Problem </a:t>
            </a:r>
            <a:endParaRPr/>
          </a:p>
        </p:txBody>
      </p:sp>
      <p:sp>
        <p:nvSpPr>
          <p:cNvPr id="154" name="Shape 154"/>
          <p:cNvSpPr/>
          <p:nvPr/>
        </p:nvSpPr>
        <p:spPr>
          <a:xfrm>
            <a:off x="1019100" y="2387575"/>
            <a:ext cx="10153800" cy="22038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txBox="1"/>
          <p:nvPr/>
        </p:nvSpPr>
        <p:spPr>
          <a:xfrm>
            <a:off x="1062150" y="2725975"/>
            <a:ext cx="10067700" cy="18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latin typeface="Century Gothic"/>
                <a:ea typeface="Century Gothic"/>
                <a:cs typeface="Century Gothic"/>
                <a:sym typeface="Century Gothic"/>
              </a:rPr>
              <a:t>The purpose of this study was to determine whether the type of font used on a product or in an advertisement can influence the purchasing behavior of consumers.</a:t>
            </a:r>
            <a:endParaRPr sz="2800">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646111" y="452718"/>
            <a:ext cx="9404723" cy="140053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a:t>Methods: </a:t>
            </a:r>
            <a:r>
              <a:rPr lang="en-US" sz="4200" b="0" i="0" u="none" strike="noStrike" cap="none">
                <a:solidFill>
                  <a:schemeClr val="lt2"/>
                </a:solidFill>
                <a:latin typeface="Century Gothic"/>
                <a:ea typeface="Century Gothic"/>
                <a:cs typeface="Century Gothic"/>
                <a:sym typeface="Century Gothic"/>
              </a:rPr>
              <a:t>Procedure</a:t>
            </a:r>
            <a:endParaRPr/>
          </a:p>
        </p:txBody>
      </p:sp>
      <p:sp>
        <p:nvSpPr>
          <p:cNvPr id="357" name="Shape 357"/>
          <p:cNvSpPr/>
          <p:nvPr/>
        </p:nvSpPr>
        <p:spPr>
          <a:xfrm>
            <a:off x="872400" y="1465575"/>
            <a:ext cx="10447200" cy="5006700"/>
          </a:xfrm>
          <a:prstGeom prst="flowChartAlternateProcess">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txBox="1">
            <a:spLocks noGrp="1"/>
          </p:cNvSpPr>
          <p:nvPr>
            <p:ph type="body" idx="1"/>
          </p:nvPr>
        </p:nvSpPr>
        <p:spPr>
          <a:xfrm>
            <a:off x="1040750" y="1591775"/>
            <a:ext cx="9404700" cy="4349400"/>
          </a:xfrm>
          <a:prstGeom prst="rect">
            <a:avLst/>
          </a:prstGeom>
          <a:noFill/>
          <a:ln>
            <a:noFill/>
          </a:ln>
        </p:spPr>
        <p:txBody>
          <a:bodyPr spcFirstLastPara="1" wrap="square" lIns="91425" tIns="45700" rIns="91425" bIns="45700" anchor="t" anchorCtr="0">
            <a:noAutofit/>
          </a:bodyPr>
          <a:lstStyle/>
          <a:p>
            <a:pPr marL="457200" lvl="0" indent="-342900" rtl="0">
              <a:spcBef>
                <a:spcPts val="0"/>
              </a:spcBef>
              <a:spcAft>
                <a:spcPts val="0"/>
              </a:spcAft>
              <a:buClr>
                <a:schemeClr val="dk2"/>
              </a:buClr>
              <a:buSzPts val="1800"/>
              <a:buChar char="⬦"/>
            </a:pPr>
            <a:r>
              <a:rPr lang="en-US" sz="1800">
                <a:solidFill>
                  <a:srgbClr val="000000"/>
                </a:solidFill>
              </a:rPr>
              <a:t>Participants were directed to a survey where they were first asked basic demographic information, including their age, gender and likelihood to purchase a body wash product.</a:t>
            </a:r>
            <a:br>
              <a:rPr lang="en-US" sz="1800">
                <a:solidFill>
                  <a:srgbClr val="000000"/>
                </a:solidFill>
              </a:rPr>
            </a:br>
            <a:endParaRPr sz="1800">
              <a:solidFill>
                <a:srgbClr val="000000"/>
              </a:solidFill>
            </a:endParaRPr>
          </a:p>
          <a:p>
            <a:pPr marL="457200" lvl="0" indent="-342900" rtl="0">
              <a:spcBef>
                <a:spcPts val="0"/>
              </a:spcBef>
              <a:spcAft>
                <a:spcPts val="0"/>
              </a:spcAft>
              <a:buClr>
                <a:schemeClr val="dk2"/>
              </a:buClr>
              <a:buSzPts val="1800"/>
              <a:buChar char="⬦"/>
            </a:pPr>
            <a:r>
              <a:rPr lang="en-US" sz="1800">
                <a:solidFill>
                  <a:srgbClr val="000000"/>
                </a:solidFill>
              </a:rPr>
              <a:t>All participants then viewed two nearly identical grey bottles of body wash with different fonts and answered randomized questions regarding their opinions on the product. </a:t>
            </a:r>
            <a:br>
              <a:rPr lang="en-US" sz="1800">
                <a:solidFill>
                  <a:srgbClr val="000000"/>
                </a:solidFill>
              </a:rPr>
            </a:br>
            <a:endParaRPr sz="1800">
              <a:solidFill>
                <a:srgbClr val="000000"/>
              </a:solidFill>
            </a:endParaRPr>
          </a:p>
          <a:p>
            <a:pPr marL="457200" lvl="0" indent="-342900" rtl="0">
              <a:spcBef>
                <a:spcPts val="0"/>
              </a:spcBef>
              <a:spcAft>
                <a:spcPts val="0"/>
              </a:spcAft>
              <a:buClr>
                <a:schemeClr val="dk2"/>
              </a:buClr>
              <a:buSzPts val="1800"/>
              <a:buChar char="⬦"/>
            </a:pPr>
            <a:r>
              <a:rPr lang="en-US" sz="1800">
                <a:solidFill>
                  <a:srgbClr val="000000"/>
                </a:solidFill>
              </a:rPr>
              <a:t>Then they did the same with another set of nearly identical bottles, this time shown in colors traditionally stereotyped as feminine or masculine. Again, the only difference between the two was the use of a hard or soft font.</a:t>
            </a:r>
            <a:br>
              <a:rPr lang="en-US" sz="1800">
                <a:solidFill>
                  <a:srgbClr val="000000"/>
                </a:solidFill>
              </a:rPr>
            </a:br>
            <a:endParaRPr sz="1800">
              <a:solidFill>
                <a:srgbClr val="000000"/>
              </a:solidFill>
            </a:endParaRPr>
          </a:p>
          <a:p>
            <a:pPr marL="457200" lvl="0" indent="-342900" rtl="0">
              <a:spcBef>
                <a:spcPts val="0"/>
              </a:spcBef>
              <a:spcAft>
                <a:spcPts val="0"/>
              </a:spcAft>
              <a:buClr>
                <a:schemeClr val="dk2"/>
              </a:buClr>
              <a:buSzPts val="1800"/>
              <a:buChar char="⬦"/>
            </a:pPr>
            <a:r>
              <a:rPr lang="en-US" sz="1800">
                <a:solidFill>
                  <a:srgbClr val="000000"/>
                </a:solidFill>
              </a:rPr>
              <a:t>Males were shown blue bottles and females were shown pink bottles.</a:t>
            </a:r>
            <a:br>
              <a:rPr lang="en-US" sz="1800">
                <a:solidFill>
                  <a:srgbClr val="000000"/>
                </a:solidFill>
              </a:rPr>
            </a:br>
            <a:endParaRPr sz="1800">
              <a:solidFill>
                <a:srgbClr val="000000"/>
              </a:solidFill>
            </a:endParaRPr>
          </a:p>
          <a:p>
            <a:pPr marL="457200" lvl="0" indent="-342900" rtl="0">
              <a:spcBef>
                <a:spcPts val="0"/>
              </a:spcBef>
              <a:spcAft>
                <a:spcPts val="0"/>
              </a:spcAft>
              <a:buClr>
                <a:schemeClr val="dk2"/>
              </a:buClr>
              <a:buSzPts val="1800"/>
              <a:buChar char="⬦"/>
            </a:pPr>
            <a:r>
              <a:rPr lang="en-US" sz="1800">
                <a:solidFill>
                  <a:srgbClr val="000000"/>
                </a:solidFill>
              </a:rPr>
              <a:t>Finally, participants were shown a set of cell phone advertisements and asked randomized questions regarding their opinions on the product.</a:t>
            </a:r>
            <a:endParaRPr sz="1800">
              <a:solidFill>
                <a:srgbClr val="000000"/>
              </a:solidFill>
            </a:endParaRPr>
          </a:p>
          <a:p>
            <a:pPr marL="342900" lvl="0" indent="-241300" rtl="0">
              <a:spcBef>
                <a:spcPts val="0"/>
              </a:spcBef>
              <a:spcAft>
                <a:spcPts val="0"/>
              </a:spcAft>
              <a:buClr>
                <a:srgbClr val="86D1D8"/>
              </a:buClr>
              <a:buSzPts val="1600"/>
              <a:buFont typeface="Noto Sans Symbols"/>
              <a:buNone/>
            </a:pPr>
            <a:endParaRPr sz="1800"/>
          </a:p>
          <a:p>
            <a:pPr marL="342900" lvl="0" indent="-241300" rtl="0">
              <a:spcBef>
                <a:spcPts val="0"/>
              </a:spcBef>
              <a:spcAft>
                <a:spcPts val="0"/>
              </a:spcAft>
              <a:buClr>
                <a:srgbClr val="86D1D8"/>
              </a:buClr>
              <a:buSzPts val="1600"/>
              <a:buFont typeface="Noto Sans Symbols"/>
              <a:buNone/>
            </a:pPr>
            <a:endParaRPr sz="1800"/>
          </a:p>
          <a:p>
            <a:pPr marL="342900" lvl="0" indent="-241300" rtl="0">
              <a:spcBef>
                <a:spcPts val="0"/>
              </a:spcBef>
              <a:spcAft>
                <a:spcPts val="0"/>
              </a:spcAft>
              <a:buClr>
                <a:srgbClr val="86D1D8"/>
              </a:buClr>
              <a:buSzPts val="1600"/>
              <a:buFont typeface="Noto Sans Symbols"/>
              <a:buNone/>
            </a:pPr>
            <a:endParaRPr sz="1800"/>
          </a:p>
          <a:p>
            <a:pPr marL="342900" marR="0" lvl="0" indent="-241300" algn="l" rtl="0">
              <a:spcBef>
                <a:spcPts val="0"/>
              </a:spcBef>
              <a:spcAft>
                <a:spcPts val="0"/>
              </a:spcAft>
              <a:buClr>
                <a:srgbClr val="86D1D8"/>
              </a:buClr>
              <a:buSzPts val="1600"/>
              <a:buFont typeface="Noto Sans Symbols"/>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a:t>Gender Neutral Product Targeted Towards All Participants</a:t>
            </a:r>
            <a:endParaRPr/>
          </a:p>
        </p:txBody>
      </p:sp>
      <p:pic>
        <p:nvPicPr>
          <p:cNvPr id="364" name="Shape 364"/>
          <p:cNvPicPr preferRelativeResize="0"/>
          <p:nvPr/>
        </p:nvPicPr>
        <p:blipFill>
          <a:blip r:embed="rId3">
            <a:alphaModFix/>
          </a:blip>
          <a:stretch>
            <a:fillRect/>
          </a:stretch>
        </p:blipFill>
        <p:spPr>
          <a:xfrm>
            <a:off x="1217375" y="2721925"/>
            <a:ext cx="3912475" cy="3315665"/>
          </a:xfrm>
          <a:prstGeom prst="rect">
            <a:avLst/>
          </a:prstGeom>
          <a:noFill/>
          <a:ln>
            <a:noFill/>
          </a:ln>
        </p:spPr>
      </p:pic>
      <p:pic>
        <p:nvPicPr>
          <p:cNvPr id="365" name="Shape 365"/>
          <p:cNvPicPr preferRelativeResize="0"/>
          <p:nvPr/>
        </p:nvPicPr>
        <p:blipFill>
          <a:blip r:embed="rId4">
            <a:alphaModFix/>
          </a:blip>
          <a:stretch>
            <a:fillRect/>
          </a:stretch>
        </p:blipFill>
        <p:spPr>
          <a:xfrm>
            <a:off x="6650950" y="2728000"/>
            <a:ext cx="3912475" cy="331565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a:t>Gender Specific Product Targeted Towards Male Participants</a:t>
            </a:r>
            <a:endParaRPr/>
          </a:p>
        </p:txBody>
      </p:sp>
      <p:pic>
        <p:nvPicPr>
          <p:cNvPr id="371" name="Shape 371"/>
          <p:cNvPicPr preferRelativeResize="0"/>
          <p:nvPr/>
        </p:nvPicPr>
        <p:blipFill>
          <a:blip r:embed="rId3">
            <a:alphaModFix/>
          </a:blip>
          <a:stretch>
            <a:fillRect/>
          </a:stretch>
        </p:blipFill>
        <p:spPr>
          <a:xfrm>
            <a:off x="1229525" y="2721925"/>
            <a:ext cx="3912475" cy="3315650"/>
          </a:xfrm>
          <a:prstGeom prst="rect">
            <a:avLst/>
          </a:prstGeom>
          <a:noFill/>
          <a:ln>
            <a:noFill/>
          </a:ln>
        </p:spPr>
      </p:pic>
      <p:pic>
        <p:nvPicPr>
          <p:cNvPr id="372" name="Shape 372"/>
          <p:cNvPicPr preferRelativeResize="0"/>
          <p:nvPr/>
        </p:nvPicPr>
        <p:blipFill>
          <a:blip r:embed="rId4">
            <a:alphaModFix/>
          </a:blip>
          <a:stretch>
            <a:fillRect/>
          </a:stretch>
        </p:blipFill>
        <p:spPr>
          <a:xfrm>
            <a:off x="6670675" y="2721925"/>
            <a:ext cx="3912475" cy="331565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Gender Specific Product Targeted Towards Female Participants</a:t>
            </a:r>
            <a:endParaRPr/>
          </a:p>
        </p:txBody>
      </p:sp>
      <p:pic>
        <p:nvPicPr>
          <p:cNvPr id="378" name="Shape 378"/>
          <p:cNvPicPr preferRelativeResize="0"/>
          <p:nvPr/>
        </p:nvPicPr>
        <p:blipFill>
          <a:blip r:embed="rId3">
            <a:alphaModFix/>
          </a:blip>
          <a:stretch>
            <a:fillRect/>
          </a:stretch>
        </p:blipFill>
        <p:spPr>
          <a:xfrm>
            <a:off x="6666850" y="2721925"/>
            <a:ext cx="3912475" cy="3315657"/>
          </a:xfrm>
          <a:prstGeom prst="rect">
            <a:avLst/>
          </a:prstGeom>
          <a:noFill/>
          <a:ln>
            <a:noFill/>
          </a:ln>
        </p:spPr>
      </p:pic>
      <p:pic>
        <p:nvPicPr>
          <p:cNvPr id="379" name="Shape 379"/>
          <p:cNvPicPr preferRelativeResize="0"/>
          <p:nvPr/>
        </p:nvPicPr>
        <p:blipFill>
          <a:blip r:embed="rId4">
            <a:alphaModFix/>
          </a:blip>
          <a:stretch>
            <a:fillRect/>
          </a:stretch>
        </p:blipFill>
        <p:spPr>
          <a:xfrm>
            <a:off x="1217375" y="2721925"/>
            <a:ext cx="3912475" cy="33156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a:t>Gender Neutral Product Targeted Towards All Participants</a:t>
            </a:r>
            <a:endParaRPr/>
          </a:p>
        </p:txBody>
      </p:sp>
      <p:pic>
        <p:nvPicPr>
          <p:cNvPr id="385" name="Shape 385"/>
          <p:cNvPicPr preferRelativeResize="0"/>
          <p:nvPr/>
        </p:nvPicPr>
        <p:blipFill>
          <a:blip r:embed="rId3">
            <a:alphaModFix/>
          </a:blip>
          <a:stretch>
            <a:fillRect/>
          </a:stretch>
        </p:blipFill>
        <p:spPr>
          <a:xfrm>
            <a:off x="877300" y="2317575"/>
            <a:ext cx="4733250" cy="3313275"/>
          </a:xfrm>
          <a:prstGeom prst="rect">
            <a:avLst/>
          </a:prstGeom>
          <a:noFill/>
          <a:ln>
            <a:noFill/>
          </a:ln>
        </p:spPr>
      </p:pic>
      <p:pic>
        <p:nvPicPr>
          <p:cNvPr id="386" name="Shape 386"/>
          <p:cNvPicPr preferRelativeResize="0"/>
          <p:nvPr/>
        </p:nvPicPr>
        <p:blipFill>
          <a:blip r:embed="rId4">
            <a:alphaModFix/>
          </a:blip>
          <a:stretch>
            <a:fillRect/>
          </a:stretch>
        </p:blipFill>
        <p:spPr>
          <a:xfrm>
            <a:off x="6234550" y="2317575"/>
            <a:ext cx="4733250" cy="33132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579811" y="490618"/>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Data Source</a:t>
            </a:r>
            <a:endParaRPr/>
          </a:p>
        </p:txBody>
      </p:sp>
      <p:sp>
        <p:nvSpPr>
          <p:cNvPr id="392" name="Shape 392"/>
          <p:cNvSpPr/>
          <p:nvPr/>
        </p:nvSpPr>
        <p:spPr>
          <a:xfrm>
            <a:off x="1771325" y="1995325"/>
            <a:ext cx="8318700" cy="31197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Shape 393"/>
          <p:cNvSpPr txBox="1">
            <a:spLocks noGrp="1"/>
          </p:cNvSpPr>
          <p:nvPr>
            <p:ph type="body" idx="1"/>
          </p:nvPr>
        </p:nvSpPr>
        <p:spPr>
          <a:xfrm>
            <a:off x="2162550" y="1995325"/>
            <a:ext cx="7687800" cy="2904600"/>
          </a:xfrm>
          <a:prstGeom prst="rect">
            <a:avLst/>
          </a:prstGeom>
          <a:noFill/>
          <a:ln>
            <a:noFill/>
          </a:ln>
        </p:spPr>
        <p:txBody>
          <a:bodyPr spcFirstLastPara="1" wrap="square" lIns="91425" tIns="45700" rIns="91425" bIns="45700" anchor="t" anchorCtr="0">
            <a:noAutofit/>
          </a:bodyPr>
          <a:lstStyle/>
          <a:p>
            <a:pPr marL="342900" marR="0" lvl="0" indent="-241300" algn="l" rtl="0">
              <a:spcBef>
                <a:spcPts val="0"/>
              </a:spcBef>
              <a:spcAft>
                <a:spcPts val="0"/>
              </a:spcAft>
              <a:buClr>
                <a:srgbClr val="86D1D8"/>
              </a:buClr>
              <a:buSzPts val="1600"/>
              <a:buFont typeface="Noto Sans Symbols"/>
              <a:buNone/>
            </a:pPr>
            <a:endParaRPr/>
          </a:p>
          <a:p>
            <a:pPr marL="457200" marR="0" lvl="0" indent="-330200" algn="l" rtl="0">
              <a:spcBef>
                <a:spcPts val="0"/>
              </a:spcBef>
              <a:spcAft>
                <a:spcPts val="0"/>
              </a:spcAft>
              <a:buClr>
                <a:schemeClr val="dk2"/>
              </a:buClr>
              <a:buSzPts val="1600"/>
              <a:buChar char="⬦"/>
            </a:pPr>
            <a:r>
              <a:rPr lang="en-US">
                <a:solidFill>
                  <a:srgbClr val="000000"/>
                </a:solidFill>
              </a:rPr>
              <a:t>Chi Square tests to compare observed vs expected values </a:t>
            </a:r>
            <a:endParaRPr>
              <a:solidFill>
                <a:srgbClr val="000000"/>
              </a:solidFill>
            </a:endParaRPr>
          </a:p>
          <a:p>
            <a:pPr marL="457200" marR="0" lvl="0" indent="0" algn="l" rtl="0">
              <a:spcBef>
                <a:spcPts val="0"/>
              </a:spcBef>
              <a:spcAft>
                <a:spcPts val="0"/>
              </a:spcAft>
              <a:buNone/>
            </a:pPr>
            <a:r>
              <a:rPr lang="en-US">
                <a:solidFill>
                  <a:srgbClr val="000000"/>
                </a:solidFill>
              </a:rPr>
              <a:t>Gender </a:t>
            </a:r>
            <a:r>
              <a:rPr lang="en-US" i="1">
                <a:solidFill>
                  <a:srgbClr val="000000"/>
                </a:solidFill>
                <a:latin typeface="Open Sans"/>
                <a:ea typeface="Open Sans"/>
                <a:cs typeface="Open Sans"/>
                <a:sym typeface="Open Sans"/>
              </a:rPr>
              <a:t>x</a:t>
            </a:r>
            <a:r>
              <a:rPr lang="en-US">
                <a:solidFill>
                  <a:srgbClr val="000000"/>
                </a:solidFill>
                <a:latin typeface="Times New Roman"/>
                <a:ea typeface="Times New Roman"/>
                <a:cs typeface="Times New Roman"/>
                <a:sym typeface="Times New Roman"/>
              </a:rPr>
              <a:t> </a:t>
            </a:r>
            <a:r>
              <a:rPr lang="en-US">
                <a:solidFill>
                  <a:srgbClr val="000000"/>
                </a:solidFill>
              </a:rPr>
              <a:t>font crosstabulation </a:t>
            </a:r>
            <a:endParaRPr>
              <a:solidFill>
                <a:srgbClr val="000000"/>
              </a:solidFill>
            </a:endParaRPr>
          </a:p>
          <a:p>
            <a:pPr marL="342900" marR="0" lvl="0" indent="-241300" algn="l" rtl="0">
              <a:spcBef>
                <a:spcPts val="0"/>
              </a:spcBef>
              <a:spcAft>
                <a:spcPts val="0"/>
              </a:spcAft>
              <a:buClr>
                <a:srgbClr val="86D1D8"/>
              </a:buClr>
              <a:buSzPts val="1600"/>
              <a:buFont typeface="Noto Sans Symbols"/>
              <a:buNone/>
            </a:pPr>
            <a:r>
              <a:rPr lang="en-US">
                <a:solidFill>
                  <a:srgbClr val="000000"/>
                </a:solidFill>
              </a:rPr>
              <a:t>			- Likelihood to purchase </a:t>
            </a:r>
            <a:endParaRPr>
              <a:solidFill>
                <a:srgbClr val="000000"/>
              </a:solidFill>
            </a:endParaRPr>
          </a:p>
          <a:p>
            <a:pPr marL="342900" marR="0" lvl="0" indent="-241300" algn="l" rtl="0">
              <a:spcBef>
                <a:spcPts val="0"/>
              </a:spcBef>
              <a:spcAft>
                <a:spcPts val="0"/>
              </a:spcAft>
              <a:buClr>
                <a:srgbClr val="86D1D8"/>
              </a:buClr>
              <a:buSzPts val="1600"/>
              <a:buFont typeface="Noto Sans Symbols"/>
              <a:buNone/>
            </a:pPr>
            <a:r>
              <a:rPr lang="en-US">
                <a:solidFill>
                  <a:srgbClr val="000000"/>
                </a:solidFill>
              </a:rPr>
              <a:t>			-Elegance </a:t>
            </a:r>
            <a:endParaRPr>
              <a:solidFill>
                <a:srgbClr val="000000"/>
              </a:solidFill>
            </a:endParaRPr>
          </a:p>
          <a:p>
            <a:pPr marL="342900" marR="0" lvl="0" indent="-241300" algn="l" rtl="0">
              <a:spcBef>
                <a:spcPts val="0"/>
              </a:spcBef>
              <a:spcAft>
                <a:spcPts val="0"/>
              </a:spcAft>
              <a:buClr>
                <a:srgbClr val="86D1D8"/>
              </a:buClr>
              <a:buSzPts val="1600"/>
              <a:buFont typeface="Noto Sans Symbols"/>
              <a:buNone/>
            </a:pPr>
            <a:r>
              <a:rPr lang="en-US">
                <a:solidFill>
                  <a:srgbClr val="000000"/>
                </a:solidFill>
              </a:rPr>
              <a:t>			-Durability </a:t>
            </a:r>
            <a:endParaRPr>
              <a:solidFill>
                <a:srgbClr val="000000"/>
              </a:solidFill>
            </a:endParaRPr>
          </a:p>
          <a:p>
            <a:pPr marL="457200" marR="0" lvl="0" indent="-330200" algn="l" rtl="0">
              <a:spcBef>
                <a:spcPts val="0"/>
              </a:spcBef>
              <a:spcAft>
                <a:spcPts val="0"/>
              </a:spcAft>
              <a:buClr>
                <a:schemeClr val="dk2"/>
              </a:buClr>
              <a:buSzPts val="1600"/>
              <a:buChar char="⬦"/>
            </a:pPr>
            <a:r>
              <a:rPr lang="en-US">
                <a:solidFill>
                  <a:srgbClr val="000000"/>
                </a:solidFill>
              </a:rPr>
              <a:t>Product type </a:t>
            </a:r>
            <a:r>
              <a:rPr lang="en-US" i="1">
                <a:solidFill>
                  <a:srgbClr val="000000"/>
                </a:solidFill>
                <a:latin typeface="Open Sans"/>
                <a:ea typeface="Open Sans"/>
                <a:cs typeface="Open Sans"/>
                <a:sym typeface="Open Sans"/>
              </a:rPr>
              <a:t>x</a:t>
            </a:r>
            <a:r>
              <a:rPr lang="en-US">
                <a:solidFill>
                  <a:srgbClr val="000000"/>
                </a:solidFill>
              </a:rPr>
              <a:t> font crosstabulation</a:t>
            </a:r>
            <a:endParaRPr>
              <a:solidFill>
                <a:srgbClr val="000000"/>
              </a:solidFill>
            </a:endParaRPr>
          </a:p>
          <a:p>
            <a:pPr marL="342900" marR="0" lvl="0" indent="-241300" algn="l" rtl="0">
              <a:spcBef>
                <a:spcPts val="0"/>
              </a:spcBef>
              <a:spcAft>
                <a:spcPts val="0"/>
              </a:spcAft>
              <a:buClr>
                <a:srgbClr val="86D1D8"/>
              </a:buClr>
              <a:buSzPts val="1600"/>
              <a:buFont typeface="Noto Sans Symbols"/>
              <a:buNone/>
            </a:pPr>
            <a:endParaRPr>
              <a:solidFill>
                <a:srgbClr val="000000"/>
              </a:solidFill>
            </a:endParaRPr>
          </a:p>
          <a:p>
            <a:pPr marL="342900" marR="0" lvl="0" indent="-241300" algn="l" rtl="0">
              <a:spcBef>
                <a:spcPts val="0"/>
              </a:spcBef>
              <a:spcAft>
                <a:spcPts val="0"/>
              </a:spcAft>
              <a:buClr>
                <a:srgbClr val="86D1D8"/>
              </a:buClr>
              <a:buSzPts val="1600"/>
              <a:buFont typeface="Noto Sans Symbols"/>
              <a:buNone/>
            </a:pPr>
            <a:endParaRPr/>
          </a:p>
          <a:p>
            <a:pPr marL="342900" marR="0" lvl="0" indent="-241300" algn="l" rtl="0">
              <a:spcBef>
                <a:spcPts val="0"/>
              </a:spcBef>
              <a:spcAft>
                <a:spcPts val="0"/>
              </a:spcAft>
              <a:buClr>
                <a:srgbClr val="86D1D8"/>
              </a:buClr>
              <a:buSzPts val="1600"/>
              <a:buFont typeface="Noto Sans Symbols"/>
              <a:buNone/>
            </a:pPr>
            <a:endParaRPr/>
          </a:p>
          <a:p>
            <a:pPr marL="342900" marR="0" lvl="0" indent="-241300" algn="l" rtl="0">
              <a:spcBef>
                <a:spcPts val="0"/>
              </a:spcBef>
              <a:spcAft>
                <a:spcPts val="0"/>
              </a:spcAft>
              <a:buClr>
                <a:srgbClr val="86D1D8"/>
              </a:buClr>
              <a:buSzPts val="1600"/>
              <a:buFont typeface="Noto Sans Symbols"/>
              <a:buNone/>
            </a:pPr>
            <a:endParaRPr/>
          </a:p>
          <a:p>
            <a:pPr marL="342900" marR="0" lvl="0" indent="-241300" algn="l" rtl="0">
              <a:spcBef>
                <a:spcPts val="0"/>
              </a:spcBef>
              <a:spcAft>
                <a:spcPts val="0"/>
              </a:spcAft>
              <a:buClr>
                <a:srgbClr val="86D1D8"/>
              </a:buClr>
              <a:buSzPts val="1600"/>
              <a:buFont typeface="Noto Sans Symbols"/>
              <a:buNone/>
            </a:pPr>
            <a:endParaRPr/>
          </a:p>
          <a:p>
            <a:pPr marL="342900" marR="0" lvl="0" indent="-241300" algn="l" rtl="0">
              <a:spcBef>
                <a:spcPts val="0"/>
              </a:spcBef>
              <a:spcAft>
                <a:spcPts val="0"/>
              </a:spcAft>
              <a:buClr>
                <a:srgbClr val="86D1D8"/>
              </a:buClr>
              <a:buSzPts val="1600"/>
              <a:buFont typeface="Noto Sans Symbols"/>
              <a:buNone/>
            </a:pPr>
            <a:endParaRPr/>
          </a:p>
          <a:p>
            <a:pPr marL="342900" marR="0" lvl="0" indent="-241300" algn="l" rtl="0">
              <a:spcBef>
                <a:spcPts val="0"/>
              </a:spcBef>
              <a:spcAft>
                <a:spcPts val="0"/>
              </a:spcAft>
              <a:buClr>
                <a:srgbClr val="86D1D8"/>
              </a:buClr>
              <a:buSzPts val="1600"/>
              <a:buFont typeface="Noto Sans Symbols"/>
              <a:buNone/>
            </a:pPr>
            <a:endParaRPr/>
          </a:p>
          <a:p>
            <a:pPr marL="342900" marR="0" lvl="0" indent="-241300" algn="l" rtl="0">
              <a:spcBef>
                <a:spcPts val="0"/>
              </a:spcBef>
              <a:spcAft>
                <a:spcPts val="0"/>
              </a:spcAft>
              <a:buClr>
                <a:srgbClr val="86D1D8"/>
              </a:buClr>
              <a:buSzPts val="1600"/>
              <a:buFont typeface="Noto Sans Symbols"/>
              <a:buNone/>
            </a:pPr>
            <a:endParaRPr/>
          </a:p>
          <a:p>
            <a:pPr marL="342900" marR="0" lvl="0" indent="-241300" algn="l" rtl="0">
              <a:spcBef>
                <a:spcPts val="0"/>
              </a:spcBef>
              <a:spcAft>
                <a:spcPts val="0"/>
              </a:spcAft>
              <a:buClr>
                <a:srgbClr val="86D1D8"/>
              </a:buClr>
              <a:buSzPts val="1600"/>
              <a:buFont typeface="Noto Sans Symbols"/>
              <a:buNone/>
            </a:pPr>
            <a:endParaRPr/>
          </a:p>
          <a:p>
            <a:pPr marL="342900" marR="0" lvl="0" indent="-241300" algn="l" rtl="0">
              <a:spcBef>
                <a:spcPts val="0"/>
              </a:spcBef>
              <a:spcAft>
                <a:spcPts val="0"/>
              </a:spcAft>
              <a:buClr>
                <a:srgbClr val="86D1D8"/>
              </a:buClr>
              <a:buSzPts val="1600"/>
              <a:buFont typeface="Noto Sans Symbols"/>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646111" y="452718"/>
            <a:ext cx="9404723" cy="140053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Results of Hypothesis #1 </a:t>
            </a:r>
            <a:endParaRPr/>
          </a:p>
        </p:txBody>
      </p:sp>
      <p:sp>
        <p:nvSpPr>
          <p:cNvPr id="399" name="Shape 399"/>
          <p:cNvSpPr txBox="1">
            <a:spLocks noGrp="1"/>
          </p:cNvSpPr>
          <p:nvPr>
            <p:ph type="body" idx="1"/>
          </p:nvPr>
        </p:nvSpPr>
        <p:spPr>
          <a:xfrm>
            <a:off x="786600" y="4163550"/>
            <a:ext cx="3981900" cy="1047600"/>
          </a:xfrm>
          <a:prstGeom prst="rect">
            <a:avLst/>
          </a:prstGeom>
          <a:noFill/>
          <a:ln>
            <a:noFill/>
          </a:ln>
        </p:spPr>
        <p:txBody>
          <a:bodyPr spcFirstLastPara="1" wrap="square" lIns="91425" tIns="45700" rIns="91425" bIns="45700" anchor="t" anchorCtr="0">
            <a:noAutofit/>
          </a:bodyPr>
          <a:lstStyle/>
          <a:p>
            <a:pPr marL="914400" lvl="0" indent="457200" rtl="0">
              <a:spcBef>
                <a:spcPts val="0"/>
              </a:spcBef>
              <a:spcAft>
                <a:spcPts val="0"/>
              </a:spcAft>
              <a:buClr>
                <a:srgbClr val="86D1D8"/>
              </a:buClr>
              <a:buSzPts val="1600"/>
              <a:buFont typeface="Noto Sans Symbols"/>
              <a:buNone/>
            </a:pPr>
            <a:r>
              <a:rPr lang="en-US" dirty="0"/>
              <a:t>     </a:t>
            </a:r>
            <a:r>
              <a:rPr lang="en-US" u="sng" dirty="0"/>
              <a:t>Hard </a:t>
            </a:r>
            <a:r>
              <a:rPr lang="en-US" dirty="0"/>
              <a:t>	    </a:t>
            </a:r>
            <a:r>
              <a:rPr lang="en-US" u="sng" dirty="0"/>
              <a:t>Soft</a:t>
            </a:r>
            <a:endParaRPr u="sng" dirty="0"/>
          </a:p>
          <a:p>
            <a:pPr marL="342900" marR="0" lvl="0" indent="-241300" algn="l" rtl="0">
              <a:spcBef>
                <a:spcPts val="0"/>
              </a:spcBef>
              <a:spcAft>
                <a:spcPts val="0"/>
              </a:spcAft>
              <a:buClr>
                <a:srgbClr val="86D1D8"/>
              </a:buClr>
              <a:buSzPts val="1600"/>
              <a:buFont typeface="Noto Sans Symbols"/>
              <a:buNone/>
            </a:pPr>
            <a:r>
              <a:rPr lang="en-US" dirty="0"/>
              <a:t>Males: 	14	     27</a:t>
            </a:r>
            <a:endParaRPr dirty="0"/>
          </a:p>
          <a:p>
            <a:pPr marL="342900" marR="0" lvl="0" indent="-241300" algn="l" rtl="0">
              <a:spcBef>
                <a:spcPts val="0"/>
              </a:spcBef>
              <a:spcAft>
                <a:spcPts val="0"/>
              </a:spcAft>
              <a:buClr>
                <a:srgbClr val="86D1D8"/>
              </a:buClr>
              <a:buSzPts val="1600"/>
              <a:buFont typeface="Noto Sans Symbols"/>
              <a:buNone/>
            </a:pPr>
            <a:r>
              <a:rPr lang="en-US" dirty="0"/>
              <a:t>Females:	36	     98</a:t>
            </a:r>
            <a:endParaRPr dirty="0"/>
          </a:p>
          <a:p>
            <a:pPr marL="342900" marR="0" lvl="0" indent="-241300" algn="l" rtl="0">
              <a:spcBef>
                <a:spcPts val="0"/>
              </a:spcBef>
              <a:spcAft>
                <a:spcPts val="0"/>
              </a:spcAft>
              <a:buClr>
                <a:srgbClr val="86D1D8"/>
              </a:buClr>
              <a:buSzPts val="1600"/>
              <a:buFont typeface="Noto Sans Symbols"/>
              <a:buNone/>
            </a:pPr>
            <a:endParaRPr sz="1600" dirty="0">
              <a:solidFill>
                <a:srgbClr val="000000"/>
              </a:solidFill>
            </a:endParaRPr>
          </a:p>
          <a:p>
            <a:pPr marL="342900" marR="0" lvl="0" indent="-241300" algn="l" rtl="0">
              <a:spcBef>
                <a:spcPts val="0"/>
              </a:spcBef>
              <a:spcAft>
                <a:spcPts val="0"/>
              </a:spcAft>
              <a:buClr>
                <a:srgbClr val="86D1D8"/>
              </a:buClr>
              <a:buSzPts val="1600"/>
              <a:buFont typeface="Noto Sans Symbols"/>
              <a:buNone/>
            </a:pPr>
            <a:endParaRPr dirty="0"/>
          </a:p>
          <a:p>
            <a:pPr marL="342900" marR="0" lvl="0" indent="-241300" algn="l" rtl="0">
              <a:spcBef>
                <a:spcPts val="0"/>
              </a:spcBef>
              <a:spcAft>
                <a:spcPts val="0"/>
              </a:spcAft>
              <a:buClr>
                <a:srgbClr val="86D1D8"/>
              </a:buClr>
              <a:buSzPts val="1600"/>
              <a:buFont typeface="Noto Sans Symbols"/>
              <a:buNone/>
            </a:pPr>
            <a:endParaRPr dirty="0"/>
          </a:p>
          <a:p>
            <a:pPr marL="342900" marR="0" lvl="0" indent="-241300" algn="l" rtl="0">
              <a:spcBef>
                <a:spcPts val="0"/>
              </a:spcBef>
              <a:spcAft>
                <a:spcPts val="0"/>
              </a:spcAft>
              <a:buClr>
                <a:srgbClr val="86D1D8"/>
              </a:buClr>
              <a:buSzPts val="1600"/>
              <a:buFont typeface="Noto Sans Symbols"/>
              <a:buNone/>
            </a:pPr>
            <a:endParaRPr dirty="0"/>
          </a:p>
          <a:p>
            <a:pPr marL="342900" marR="0" lvl="0" indent="-241300" algn="l" rtl="0">
              <a:spcBef>
                <a:spcPts val="0"/>
              </a:spcBef>
              <a:spcAft>
                <a:spcPts val="0"/>
              </a:spcAft>
              <a:buClr>
                <a:srgbClr val="86D1D8"/>
              </a:buClr>
              <a:buSzPts val="1600"/>
              <a:buFont typeface="Noto Sans Symbols"/>
              <a:buNone/>
            </a:pPr>
            <a:endParaRPr dirty="0"/>
          </a:p>
          <a:p>
            <a:pPr marL="342900" marR="0" lvl="0" indent="-241300" algn="l" rtl="0">
              <a:spcBef>
                <a:spcPts val="0"/>
              </a:spcBef>
              <a:spcAft>
                <a:spcPts val="0"/>
              </a:spcAft>
              <a:buClr>
                <a:srgbClr val="86D1D8"/>
              </a:buClr>
              <a:buSzPts val="1600"/>
              <a:buFont typeface="Noto Sans Symbols"/>
              <a:buNone/>
            </a:pPr>
            <a:endParaRPr dirty="0"/>
          </a:p>
        </p:txBody>
      </p:sp>
      <p:pic>
        <p:nvPicPr>
          <p:cNvPr id="400" name="Shape 400"/>
          <p:cNvPicPr preferRelativeResize="0"/>
          <p:nvPr/>
        </p:nvPicPr>
        <p:blipFill rotWithShape="1">
          <a:blip r:embed="rId3">
            <a:alphaModFix/>
          </a:blip>
          <a:srcRect r="13232"/>
          <a:stretch/>
        </p:blipFill>
        <p:spPr>
          <a:xfrm>
            <a:off x="6613850" y="1701575"/>
            <a:ext cx="4824851" cy="4455475"/>
          </a:xfrm>
          <a:prstGeom prst="rect">
            <a:avLst/>
          </a:prstGeom>
          <a:noFill/>
          <a:ln>
            <a:noFill/>
          </a:ln>
        </p:spPr>
      </p:pic>
      <p:sp>
        <p:nvSpPr>
          <p:cNvPr id="401" name="Shape 401"/>
          <p:cNvSpPr/>
          <p:nvPr/>
        </p:nvSpPr>
        <p:spPr>
          <a:xfrm>
            <a:off x="1147575" y="1434025"/>
            <a:ext cx="3214080" cy="2120148"/>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p:nvPr/>
        </p:nvSpPr>
        <p:spPr>
          <a:xfrm>
            <a:off x="2314788" y="3614963"/>
            <a:ext cx="925500" cy="420600"/>
          </a:xfrm>
          <a:prstGeom prst="downArrow">
            <a:avLst>
              <a:gd name="adj1" fmla="val 50000"/>
              <a:gd name="adj2"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482575" y="5512376"/>
            <a:ext cx="5001048" cy="1095066"/>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txBox="1"/>
          <p:nvPr/>
        </p:nvSpPr>
        <p:spPr>
          <a:xfrm>
            <a:off x="634550" y="5563400"/>
            <a:ext cx="4697100" cy="85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latin typeface="Century Gothic"/>
                <a:ea typeface="Century Gothic"/>
                <a:cs typeface="Century Gothic"/>
                <a:sym typeface="Century Gothic"/>
              </a:rPr>
              <a:t>These result show a trend in support of the hypothesis, but are not statistically significant.</a:t>
            </a:r>
            <a:endParaRPr sz="1600">
              <a:latin typeface="Century Gothic"/>
              <a:ea typeface="Century Gothic"/>
              <a:cs typeface="Century Gothic"/>
              <a:sym typeface="Century Gothic"/>
            </a:endParaRPr>
          </a:p>
          <a:p>
            <a:pPr marL="0" lvl="0" indent="0" algn="ctr" rtl="0">
              <a:spcBef>
                <a:spcPts val="0"/>
              </a:spcBef>
              <a:spcAft>
                <a:spcPts val="0"/>
              </a:spcAft>
              <a:buClr>
                <a:srgbClr val="86D1D8"/>
              </a:buClr>
              <a:buSzPts val="1600"/>
              <a:buFont typeface="Noto Sans Symbols"/>
              <a:buNone/>
            </a:pPr>
            <a:r>
              <a:rPr lang="en-US" sz="2000">
                <a:solidFill>
                  <a:schemeClr val="lt1"/>
                </a:solidFill>
                <a:latin typeface="Century Gothic"/>
                <a:ea typeface="Century Gothic"/>
                <a:cs typeface="Century Gothic"/>
                <a:sym typeface="Century Gothic"/>
              </a:rPr>
              <a:t> </a:t>
            </a:r>
            <a:r>
              <a:rPr lang="en-US" i="1">
                <a:solidFill>
                  <a:schemeClr val="dk1"/>
                </a:solidFill>
                <a:latin typeface="Century Gothic"/>
                <a:ea typeface="Century Gothic"/>
                <a:cs typeface="Century Gothic"/>
                <a:sym typeface="Century Gothic"/>
              </a:rPr>
              <a:t>χ</a:t>
            </a:r>
            <a:r>
              <a:rPr lang="en-US" baseline="30000">
                <a:solidFill>
                  <a:schemeClr val="dk1"/>
                </a:solidFill>
                <a:latin typeface="Century Gothic"/>
                <a:ea typeface="Century Gothic"/>
                <a:cs typeface="Century Gothic"/>
                <a:sym typeface="Century Gothic"/>
              </a:rPr>
              <a:t>2</a:t>
            </a:r>
            <a:r>
              <a:rPr lang="en-US" sz="1600">
                <a:solidFill>
                  <a:schemeClr val="dk1"/>
                </a:solidFill>
                <a:latin typeface="Century Gothic"/>
                <a:ea typeface="Century Gothic"/>
                <a:cs typeface="Century Gothic"/>
                <a:sym typeface="Century Gothic"/>
              </a:rPr>
              <a:t>(2, N=175)=1.03, N.S.</a:t>
            </a:r>
            <a:endParaRPr sz="1600">
              <a:latin typeface="Century Gothic"/>
              <a:ea typeface="Century Gothic"/>
              <a:cs typeface="Century Gothic"/>
              <a:sym typeface="Century Gothic"/>
            </a:endParaRPr>
          </a:p>
        </p:txBody>
      </p:sp>
      <p:cxnSp>
        <p:nvCxnSpPr>
          <p:cNvPr id="405" name="Shape 405"/>
          <p:cNvCxnSpPr/>
          <p:nvPr/>
        </p:nvCxnSpPr>
        <p:spPr>
          <a:xfrm rot="10800000">
            <a:off x="2538250" y="4825650"/>
            <a:ext cx="1823400" cy="0"/>
          </a:xfrm>
          <a:prstGeom prst="straightConnector1">
            <a:avLst/>
          </a:prstGeom>
          <a:noFill/>
          <a:ln w="9525" cap="flat" cmpd="sng">
            <a:solidFill>
              <a:schemeClr val="dk2"/>
            </a:solidFill>
            <a:prstDash val="solid"/>
            <a:round/>
            <a:headEnd type="none" w="med" len="med"/>
            <a:tailEnd type="none" w="med" len="med"/>
          </a:ln>
        </p:spPr>
      </p:cxnSp>
      <p:cxnSp>
        <p:nvCxnSpPr>
          <p:cNvPr id="406" name="Shape 406"/>
          <p:cNvCxnSpPr/>
          <p:nvPr/>
        </p:nvCxnSpPr>
        <p:spPr>
          <a:xfrm>
            <a:off x="3494175" y="4458375"/>
            <a:ext cx="0" cy="666300"/>
          </a:xfrm>
          <a:prstGeom prst="straightConnector1">
            <a:avLst/>
          </a:prstGeom>
          <a:noFill/>
          <a:ln w="9525" cap="flat" cmpd="sng">
            <a:solidFill>
              <a:schemeClr val="dk2"/>
            </a:solidFill>
            <a:prstDash val="solid"/>
            <a:round/>
            <a:headEnd type="none" w="med" len="med"/>
            <a:tailEnd type="none" w="med" len="med"/>
          </a:ln>
        </p:spPr>
      </p:cxnSp>
      <p:sp>
        <p:nvSpPr>
          <p:cNvPr id="407" name="Shape 407"/>
          <p:cNvSpPr txBox="1"/>
          <p:nvPr/>
        </p:nvSpPr>
        <p:spPr>
          <a:xfrm>
            <a:off x="1232300" y="1398025"/>
            <a:ext cx="3112200" cy="19707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Clr>
                <a:schemeClr val="dk1"/>
              </a:buClr>
              <a:buSzPts val="1100"/>
              <a:buFont typeface="Arial"/>
              <a:buNone/>
            </a:pPr>
            <a:r>
              <a:rPr lang="en-US" sz="1800">
                <a:solidFill>
                  <a:schemeClr val="dk1"/>
                </a:solidFill>
                <a:latin typeface="Century Gothic"/>
                <a:ea typeface="Century Gothic"/>
                <a:cs typeface="Century Gothic"/>
                <a:sym typeface="Century Gothic"/>
              </a:rPr>
              <a:t>Hypothesis #1:</a:t>
            </a:r>
            <a:endParaRPr sz="1800">
              <a:solidFill>
                <a:schemeClr val="dk1"/>
              </a:solidFill>
              <a:latin typeface="Century Gothic"/>
              <a:ea typeface="Century Gothic"/>
              <a:cs typeface="Century Gothic"/>
              <a:sym typeface="Century Gothic"/>
            </a:endParaRPr>
          </a:p>
          <a:p>
            <a:pPr marL="0" lvl="0" indent="0" algn="ctr" rtl="0">
              <a:spcBef>
                <a:spcPts val="1000"/>
              </a:spcBef>
              <a:spcAft>
                <a:spcPts val="0"/>
              </a:spcAft>
              <a:buClr>
                <a:schemeClr val="dk1"/>
              </a:buClr>
              <a:buSzPts val="1100"/>
              <a:buFont typeface="Arial"/>
              <a:buNone/>
            </a:pPr>
            <a:r>
              <a:rPr lang="en-US" sz="1800">
                <a:solidFill>
                  <a:schemeClr val="dk1"/>
                </a:solidFill>
                <a:latin typeface="Century Gothic"/>
                <a:ea typeface="Century Gothic"/>
                <a:cs typeface="Century Gothic"/>
                <a:sym typeface="Century Gothic"/>
              </a:rPr>
              <a:t>Both male and female participants will show more interest in purchasing products that use “soft” font.</a:t>
            </a:r>
            <a:endParaRPr sz="1800">
              <a:solidFill>
                <a:schemeClr val="dk1"/>
              </a:solidFill>
              <a:latin typeface="Century Gothic"/>
              <a:ea typeface="Century Gothic"/>
              <a:cs typeface="Century Gothic"/>
              <a:sym typeface="Century Gothic"/>
            </a:endParaRPr>
          </a:p>
          <a:p>
            <a:pPr marL="0" lvl="0" indent="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p:nvPr/>
        </p:nvSpPr>
        <p:spPr>
          <a:xfrm>
            <a:off x="1147575" y="1434025"/>
            <a:ext cx="3214080" cy="2120148"/>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Shape 413"/>
          <p:cNvSpPr/>
          <p:nvPr/>
        </p:nvSpPr>
        <p:spPr>
          <a:xfrm>
            <a:off x="482575" y="5512376"/>
            <a:ext cx="5001048" cy="1095066"/>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txBox="1">
            <a:spLocks noGrp="1"/>
          </p:cNvSpPr>
          <p:nvPr>
            <p:ph type="title"/>
          </p:nvPr>
        </p:nvSpPr>
        <p:spPr>
          <a:xfrm>
            <a:off x="646111" y="452718"/>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Results of Hypothesis #</a:t>
            </a:r>
            <a:r>
              <a:rPr lang="en-US"/>
              <a:t>2</a:t>
            </a:r>
            <a:r>
              <a:rPr lang="en-US" sz="4200" b="0" i="0" u="none" strike="noStrike" cap="none">
                <a:solidFill>
                  <a:schemeClr val="lt2"/>
                </a:solidFill>
                <a:latin typeface="Century Gothic"/>
                <a:ea typeface="Century Gothic"/>
                <a:cs typeface="Century Gothic"/>
                <a:sym typeface="Century Gothic"/>
              </a:rPr>
              <a:t> </a:t>
            </a:r>
            <a:endParaRPr/>
          </a:p>
        </p:txBody>
      </p:sp>
      <p:sp>
        <p:nvSpPr>
          <p:cNvPr id="415" name="Shape 415"/>
          <p:cNvSpPr txBox="1">
            <a:spLocks noGrp="1"/>
          </p:cNvSpPr>
          <p:nvPr>
            <p:ph type="body" idx="1"/>
          </p:nvPr>
        </p:nvSpPr>
        <p:spPr>
          <a:xfrm>
            <a:off x="818800" y="4061100"/>
            <a:ext cx="4449000" cy="975600"/>
          </a:xfrm>
          <a:prstGeom prst="rect">
            <a:avLst/>
          </a:prstGeom>
          <a:noFill/>
          <a:ln>
            <a:noFill/>
          </a:ln>
        </p:spPr>
        <p:txBody>
          <a:bodyPr spcFirstLastPara="1" wrap="square" lIns="91425" tIns="45700" rIns="91425" bIns="45700" anchor="t" anchorCtr="0">
            <a:noAutofit/>
          </a:bodyPr>
          <a:lstStyle/>
          <a:p>
            <a:pPr marL="101600" marR="0" lvl="0" indent="0" algn="l" rtl="0">
              <a:spcBef>
                <a:spcPts val="0"/>
              </a:spcBef>
              <a:spcAft>
                <a:spcPts val="0"/>
              </a:spcAft>
              <a:buClr>
                <a:srgbClr val="86D1D8"/>
              </a:buClr>
              <a:buSzPts val="1600"/>
              <a:buFont typeface="Noto Sans Symbols"/>
              <a:buNone/>
            </a:pPr>
            <a:r>
              <a:rPr lang="en-US" sz="1800" dirty="0">
                <a:solidFill>
                  <a:srgbClr val="FFFFFF"/>
                </a:solidFill>
              </a:rPr>
              <a:t>Means: 	    </a:t>
            </a:r>
            <a:r>
              <a:rPr lang="en-US" sz="1800" dirty="0"/>
              <a:t>   </a:t>
            </a:r>
            <a:r>
              <a:rPr lang="en-US" sz="1800" u="sng" dirty="0"/>
              <a:t>Hard</a:t>
            </a:r>
            <a:r>
              <a:rPr lang="en-US" sz="1800" dirty="0"/>
              <a:t>       </a:t>
            </a:r>
            <a:r>
              <a:rPr lang="en-US" sz="1800" u="sng" dirty="0"/>
              <a:t>Soft</a:t>
            </a:r>
            <a:endParaRPr sz="1800" u="sng" dirty="0"/>
          </a:p>
          <a:p>
            <a:pPr marL="342900" lvl="0" indent="-241300" rtl="0">
              <a:spcBef>
                <a:spcPts val="0"/>
              </a:spcBef>
              <a:spcAft>
                <a:spcPts val="0"/>
              </a:spcAft>
              <a:buClr>
                <a:srgbClr val="86D1D8"/>
              </a:buClr>
              <a:buSzPts val="1600"/>
              <a:buFont typeface="Noto Sans Symbols"/>
              <a:buNone/>
            </a:pPr>
            <a:r>
              <a:rPr lang="en-US" sz="1800" dirty="0"/>
              <a:t>Gendered: 	          8            58</a:t>
            </a:r>
            <a:endParaRPr sz="1800" dirty="0"/>
          </a:p>
          <a:p>
            <a:pPr marL="101600" marR="0" lvl="0" indent="0" algn="l" rtl="0">
              <a:spcBef>
                <a:spcPts val="0"/>
              </a:spcBef>
              <a:spcAft>
                <a:spcPts val="0"/>
              </a:spcAft>
              <a:buClr>
                <a:srgbClr val="86D1D8"/>
              </a:buClr>
              <a:buSzPts val="1600"/>
              <a:buFont typeface="Noto Sans Symbols"/>
              <a:buNone/>
            </a:pPr>
            <a:r>
              <a:rPr lang="en-US" sz="1800" dirty="0"/>
              <a:t>Neutral:	          9            57</a:t>
            </a:r>
            <a:r>
              <a:rPr lang="en-US" sz="1800" dirty="0">
                <a:solidFill>
                  <a:srgbClr val="FFFFFF"/>
                </a:solidFill>
              </a:rPr>
              <a:t>	</a:t>
            </a:r>
            <a:endParaRPr sz="1800" dirty="0">
              <a:solidFill>
                <a:srgbClr val="FFFFFF"/>
              </a:solidFill>
            </a:endParaRPr>
          </a:p>
          <a:p>
            <a:pPr marL="101600" marR="0" lvl="0" indent="0" algn="l" rtl="0">
              <a:spcBef>
                <a:spcPts val="0"/>
              </a:spcBef>
              <a:spcAft>
                <a:spcPts val="0"/>
              </a:spcAft>
              <a:buClr>
                <a:srgbClr val="86D1D8"/>
              </a:buClr>
              <a:buSzPts val="1600"/>
              <a:buFont typeface="Noto Sans Symbols"/>
              <a:buNone/>
            </a:pPr>
            <a:endParaRPr sz="1800" dirty="0">
              <a:solidFill>
                <a:srgbClr val="FFFFFF"/>
              </a:solidFill>
            </a:endParaRPr>
          </a:p>
          <a:p>
            <a:pPr marL="101600" marR="0" lvl="0" indent="0" algn="l" rtl="0">
              <a:spcBef>
                <a:spcPts val="0"/>
              </a:spcBef>
              <a:spcAft>
                <a:spcPts val="0"/>
              </a:spcAft>
              <a:buClr>
                <a:srgbClr val="86D1D8"/>
              </a:buClr>
              <a:buSzPts val="1600"/>
              <a:buFont typeface="Noto Sans Symbols"/>
              <a:buNone/>
            </a:pPr>
            <a:endParaRPr sz="1800" baseline="30000" dirty="0">
              <a:solidFill>
                <a:srgbClr val="FFFFFF"/>
              </a:solidFill>
            </a:endParaRPr>
          </a:p>
        </p:txBody>
      </p:sp>
      <p:pic>
        <p:nvPicPr>
          <p:cNvPr id="416" name="Shape 416"/>
          <p:cNvPicPr preferRelativeResize="0"/>
          <p:nvPr/>
        </p:nvPicPr>
        <p:blipFill rotWithShape="1">
          <a:blip r:embed="rId3">
            <a:alphaModFix/>
          </a:blip>
          <a:srcRect r="14111"/>
          <a:stretch/>
        </p:blipFill>
        <p:spPr>
          <a:xfrm>
            <a:off x="6797950" y="1669151"/>
            <a:ext cx="4449000" cy="4150608"/>
          </a:xfrm>
          <a:prstGeom prst="rect">
            <a:avLst/>
          </a:prstGeom>
          <a:noFill/>
          <a:ln>
            <a:noFill/>
          </a:ln>
        </p:spPr>
      </p:pic>
      <p:sp>
        <p:nvSpPr>
          <p:cNvPr id="417" name="Shape 417"/>
          <p:cNvSpPr txBox="1"/>
          <p:nvPr/>
        </p:nvSpPr>
        <p:spPr>
          <a:xfrm>
            <a:off x="1221438" y="1417350"/>
            <a:ext cx="3112200" cy="18897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US" sz="1800" dirty="0">
                <a:solidFill>
                  <a:schemeClr val="dk1"/>
                </a:solidFill>
                <a:latin typeface="Century Gothic"/>
                <a:ea typeface="Century Gothic"/>
                <a:cs typeface="Century Gothic"/>
                <a:sym typeface="Century Gothic"/>
              </a:rPr>
              <a:t>Hypothesis #2:</a:t>
            </a:r>
            <a:endParaRPr sz="1800" dirty="0">
              <a:solidFill>
                <a:schemeClr val="dk1"/>
              </a:solidFill>
              <a:latin typeface="Century Gothic"/>
              <a:ea typeface="Century Gothic"/>
              <a:cs typeface="Century Gothic"/>
              <a:sym typeface="Century Gothic"/>
            </a:endParaRPr>
          </a:p>
          <a:p>
            <a:pPr marL="0" lvl="0" indent="0" algn="ctr" rtl="0">
              <a:spcBef>
                <a:spcPts val="1000"/>
              </a:spcBef>
              <a:spcAft>
                <a:spcPts val="0"/>
              </a:spcAft>
              <a:buNone/>
            </a:pPr>
            <a:r>
              <a:rPr lang="en-US" sz="1800" dirty="0">
                <a:solidFill>
                  <a:schemeClr val="dk1"/>
                </a:solidFill>
                <a:latin typeface="Century Gothic"/>
                <a:ea typeface="Century Gothic"/>
                <a:cs typeface="Century Gothic"/>
                <a:sym typeface="Century Gothic"/>
              </a:rPr>
              <a:t>All participants will be more likely to perceive ‘soft’ fonts as elegant or higher quality regardless of product type.</a:t>
            </a:r>
            <a:endParaRPr sz="1800" dirty="0">
              <a:solidFill>
                <a:schemeClr val="dk1"/>
              </a:solidFill>
              <a:latin typeface="Century Gothic"/>
              <a:ea typeface="Century Gothic"/>
              <a:cs typeface="Century Gothic"/>
              <a:sym typeface="Century Gothic"/>
            </a:endParaRPr>
          </a:p>
          <a:p>
            <a:pPr marL="0" lvl="0" indent="0" algn="ctr" rtl="0">
              <a:spcBef>
                <a:spcPts val="1000"/>
              </a:spcBef>
              <a:spcAft>
                <a:spcPts val="0"/>
              </a:spcAft>
              <a:buNone/>
            </a:pPr>
            <a:endParaRPr sz="1800" dirty="0">
              <a:solidFill>
                <a:schemeClr val="dk1"/>
              </a:solidFill>
              <a:latin typeface="Century Gothic"/>
              <a:ea typeface="Century Gothic"/>
              <a:cs typeface="Century Gothic"/>
              <a:sym typeface="Century Gothic"/>
            </a:endParaRPr>
          </a:p>
        </p:txBody>
      </p:sp>
      <p:sp>
        <p:nvSpPr>
          <p:cNvPr id="418" name="Shape 418"/>
          <p:cNvSpPr/>
          <p:nvPr/>
        </p:nvSpPr>
        <p:spPr>
          <a:xfrm>
            <a:off x="2314788" y="3614963"/>
            <a:ext cx="925500" cy="420600"/>
          </a:xfrm>
          <a:prstGeom prst="downArrow">
            <a:avLst>
              <a:gd name="adj1" fmla="val 50000"/>
              <a:gd name="adj2"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txBox="1"/>
          <p:nvPr/>
        </p:nvSpPr>
        <p:spPr>
          <a:xfrm>
            <a:off x="1081825" y="5982888"/>
            <a:ext cx="4278000" cy="584700"/>
          </a:xfrm>
          <a:prstGeom prst="rect">
            <a:avLst/>
          </a:prstGeom>
          <a:noFill/>
          <a:ln>
            <a:noFill/>
          </a:ln>
        </p:spPr>
        <p:txBody>
          <a:bodyPr spcFirstLastPara="1" wrap="square" lIns="91425" tIns="91425" rIns="91425" bIns="91425" anchor="t" anchorCtr="0">
            <a:noAutofit/>
          </a:bodyPr>
          <a:lstStyle/>
          <a:p>
            <a:pPr marL="101600" lvl="0" indent="0" rtl="0">
              <a:spcBef>
                <a:spcPts val="0"/>
              </a:spcBef>
              <a:spcAft>
                <a:spcPts val="0"/>
              </a:spcAft>
              <a:buClr>
                <a:srgbClr val="86D1D8"/>
              </a:buClr>
              <a:buSzPts val="1600"/>
              <a:buFont typeface="Noto Sans Symbols"/>
              <a:buNone/>
            </a:pPr>
            <a:endParaRPr sz="1800" baseline="30000">
              <a:latin typeface="Century Gothic"/>
              <a:ea typeface="Century Gothic"/>
              <a:cs typeface="Century Gothic"/>
              <a:sym typeface="Century Gothic"/>
            </a:endParaRPr>
          </a:p>
          <a:p>
            <a:pPr marL="0" lvl="0" indent="0">
              <a:spcBef>
                <a:spcPts val="0"/>
              </a:spcBef>
              <a:spcAft>
                <a:spcPts val="0"/>
              </a:spcAft>
              <a:buNone/>
            </a:pPr>
            <a:endParaRPr/>
          </a:p>
        </p:txBody>
      </p:sp>
      <p:sp>
        <p:nvSpPr>
          <p:cNvPr id="420" name="Shape 420"/>
          <p:cNvSpPr txBox="1"/>
          <p:nvPr/>
        </p:nvSpPr>
        <p:spPr>
          <a:xfrm>
            <a:off x="844100" y="5634975"/>
            <a:ext cx="4278000" cy="1090200"/>
          </a:xfrm>
          <a:prstGeom prst="rect">
            <a:avLst/>
          </a:prstGeom>
          <a:noFill/>
          <a:ln>
            <a:noFill/>
          </a:ln>
        </p:spPr>
        <p:txBody>
          <a:bodyPr spcFirstLastPara="1" wrap="square" lIns="91425" tIns="91425" rIns="91425" bIns="91425" anchor="t" anchorCtr="0">
            <a:noAutofit/>
          </a:bodyPr>
          <a:lstStyle/>
          <a:p>
            <a:pPr marL="101600" lvl="0" indent="0" algn="ctr" rtl="0">
              <a:spcBef>
                <a:spcPts val="0"/>
              </a:spcBef>
              <a:spcAft>
                <a:spcPts val="0"/>
              </a:spcAft>
              <a:buClr>
                <a:schemeClr val="dk1"/>
              </a:buClr>
              <a:buSzPts val="1100"/>
              <a:buFont typeface="Arial"/>
              <a:buNone/>
            </a:pPr>
            <a:r>
              <a:rPr lang="en-US" sz="1600">
                <a:solidFill>
                  <a:schemeClr val="dk1"/>
                </a:solidFill>
                <a:latin typeface="Century Gothic"/>
                <a:ea typeface="Century Gothic"/>
                <a:cs typeface="Century Gothic"/>
                <a:sym typeface="Century Gothic"/>
              </a:rPr>
              <a:t>The data supports the hypothesis, but is not statistically significant. </a:t>
            </a:r>
            <a:endParaRPr sz="1600">
              <a:solidFill>
                <a:schemeClr val="dk1"/>
              </a:solidFill>
              <a:latin typeface="Century Gothic"/>
              <a:ea typeface="Century Gothic"/>
              <a:cs typeface="Century Gothic"/>
              <a:sym typeface="Century Gothic"/>
            </a:endParaRPr>
          </a:p>
          <a:p>
            <a:pPr marL="101600" lvl="0" indent="0" algn="ctr" rtl="0">
              <a:spcBef>
                <a:spcPts val="0"/>
              </a:spcBef>
              <a:spcAft>
                <a:spcPts val="0"/>
              </a:spcAft>
              <a:buClr>
                <a:schemeClr val="dk1"/>
              </a:buClr>
              <a:buSzPts val="1100"/>
              <a:buFont typeface="Arial"/>
              <a:buNone/>
            </a:pPr>
            <a:r>
              <a:rPr lang="en-US" sz="1600">
                <a:solidFill>
                  <a:schemeClr val="dk1"/>
                </a:solidFill>
                <a:latin typeface="Century Gothic"/>
                <a:ea typeface="Century Gothic"/>
                <a:cs typeface="Century Gothic"/>
                <a:sym typeface="Century Gothic"/>
              </a:rPr>
              <a:t>χ</a:t>
            </a:r>
            <a:r>
              <a:rPr lang="en-US" sz="1600" baseline="30000">
                <a:solidFill>
                  <a:schemeClr val="dk1"/>
                </a:solidFill>
                <a:latin typeface="Century Gothic"/>
                <a:ea typeface="Century Gothic"/>
                <a:cs typeface="Century Gothic"/>
                <a:sym typeface="Century Gothic"/>
              </a:rPr>
              <a:t>2</a:t>
            </a:r>
            <a:r>
              <a:rPr lang="en-US" sz="1600">
                <a:solidFill>
                  <a:schemeClr val="dk1"/>
                </a:solidFill>
                <a:latin typeface="Century Gothic"/>
                <a:ea typeface="Century Gothic"/>
                <a:cs typeface="Century Gothic"/>
                <a:sym typeface="Century Gothic"/>
              </a:rPr>
              <a:t> (1, N=132)= .068, N.S.</a:t>
            </a:r>
            <a:endParaRPr/>
          </a:p>
        </p:txBody>
      </p:sp>
      <p:cxnSp>
        <p:nvCxnSpPr>
          <p:cNvPr id="421" name="Shape 421"/>
          <p:cNvCxnSpPr/>
          <p:nvPr/>
        </p:nvCxnSpPr>
        <p:spPr>
          <a:xfrm rot="10800000">
            <a:off x="3071825" y="4673250"/>
            <a:ext cx="1633200" cy="0"/>
          </a:xfrm>
          <a:prstGeom prst="straightConnector1">
            <a:avLst/>
          </a:prstGeom>
          <a:noFill/>
          <a:ln w="9525" cap="flat" cmpd="sng">
            <a:solidFill>
              <a:schemeClr val="dk2"/>
            </a:solidFill>
            <a:prstDash val="solid"/>
            <a:round/>
            <a:headEnd type="none" w="med" len="med"/>
            <a:tailEnd type="none" w="med" len="med"/>
          </a:ln>
        </p:spPr>
      </p:cxnSp>
      <p:cxnSp>
        <p:nvCxnSpPr>
          <p:cNvPr id="422" name="Shape 422"/>
          <p:cNvCxnSpPr/>
          <p:nvPr/>
        </p:nvCxnSpPr>
        <p:spPr>
          <a:xfrm>
            <a:off x="3951375" y="4305975"/>
            <a:ext cx="0" cy="6663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p:nvPr/>
        </p:nvSpPr>
        <p:spPr>
          <a:xfrm>
            <a:off x="1147575" y="1434025"/>
            <a:ext cx="3214080" cy="2120148"/>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txBox="1">
            <a:spLocks noGrp="1"/>
          </p:cNvSpPr>
          <p:nvPr>
            <p:ph type="title"/>
          </p:nvPr>
        </p:nvSpPr>
        <p:spPr>
          <a:xfrm>
            <a:off x="646111" y="452718"/>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Results of Hypothesis #</a:t>
            </a:r>
            <a:r>
              <a:rPr lang="en-US"/>
              <a:t>3</a:t>
            </a:r>
            <a:r>
              <a:rPr lang="en-US" sz="4200" b="0" i="0" u="none" strike="noStrike" cap="none">
                <a:solidFill>
                  <a:schemeClr val="lt2"/>
                </a:solidFill>
                <a:latin typeface="Century Gothic"/>
                <a:ea typeface="Century Gothic"/>
                <a:cs typeface="Century Gothic"/>
                <a:sym typeface="Century Gothic"/>
              </a:rPr>
              <a:t> </a:t>
            </a:r>
            <a:endParaRPr/>
          </a:p>
        </p:txBody>
      </p:sp>
      <p:sp>
        <p:nvSpPr>
          <p:cNvPr id="429" name="Shape 429"/>
          <p:cNvSpPr txBox="1">
            <a:spLocks noGrp="1"/>
          </p:cNvSpPr>
          <p:nvPr>
            <p:ph type="body" idx="1"/>
          </p:nvPr>
        </p:nvSpPr>
        <p:spPr>
          <a:xfrm>
            <a:off x="974400" y="3848118"/>
            <a:ext cx="4073700" cy="1738500"/>
          </a:xfrm>
          <a:prstGeom prst="rect">
            <a:avLst/>
          </a:prstGeom>
          <a:noFill/>
          <a:ln>
            <a:noFill/>
          </a:ln>
        </p:spPr>
        <p:txBody>
          <a:bodyPr spcFirstLastPara="1" wrap="square" lIns="91425" tIns="45700" rIns="91425" bIns="45700" anchor="t" anchorCtr="0">
            <a:noAutofit/>
          </a:bodyPr>
          <a:lstStyle/>
          <a:p>
            <a:pPr marL="342900" marR="0" lvl="0" indent="-241300" algn="l" rtl="0">
              <a:spcBef>
                <a:spcPts val="0"/>
              </a:spcBef>
              <a:spcAft>
                <a:spcPts val="0"/>
              </a:spcAft>
              <a:buClr>
                <a:srgbClr val="86D1D8"/>
              </a:buClr>
              <a:buSzPts val="1600"/>
              <a:buFont typeface="Noto Sans Symbols"/>
              <a:buNone/>
            </a:pPr>
            <a:endParaRPr dirty="0"/>
          </a:p>
          <a:p>
            <a:pPr marL="0" marR="0" lvl="0" indent="0" algn="l" rtl="0">
              <a:spcBef>
                <a:spcPts val="0"/>
              </a:spcBef>
              <a:spcAft>
                <a:spcPts val="0"/>
              </a:spcAft>
              <a:buClr>
                <a:srgbClr val="86D1D8"/>
              </a:buClr>
              <a:buSzPts val="1600"/>
              <a:buFont typeface="Noto Sans Symbols"/>
              <a:buNone/>
            </a:pPr>
            <a:r>
              <a:rPr lang="en-US" dirty="0"/>
              <a:t>Means:        </a:t>
            </a:r>
            <a:r>
              <a:rPr lang="en-US" sz="1800" u="sng" dirty="0"/>
              <a:t>Hard </a:t>
            </a:r>
            <a:r>
              <a:rPr lang="en-US" sz="1800" dirty="0"/>
              <a:t>        </a:t>
            </a:r>
            <a:r>
              <a:rPr lang="en-US" sz="1800" u="sng" dirty="0"/>
              <a:t>Soft</a:t>
            </a:r>
            <a:endParaRPr dirty="0"/>
          </a:p>
          <a:p>
            <a:pPr marL="0" marR="0" lvl="0" indent="0" algn="l" rtl="0">
              <a:spcBef>
                <a:spcPts val="0"/>
              </a:spcBef>
              <a:spcAft>
                <a:spcPts val="0"/>
              </a:spcAft>
              <a:buClr>
                <a:srgbClr val="86D1D8"/>
              </a:buClr>
              <a:buSzPts val="1600"/>
              <a:buFont typeface="Noto Sans Symbols"/>
              <a:buNone/>
            </a:pPr>
            <a:r>
              <a:rPr lang="en-US" dirty="0"/>
              <a:t>Males:           16	2</a:t>
            </a:r>
            <a:endParaRPr dirty="0"/>
          </a:p>
          <a:p>
            <a:pPr marL="0" marR="0" lvl="0" indent="0" algn="l" rtl="0">
              <a:spcBef>
                <a:spcPts val="0"/>
              </a:spcBef>
              <a:spcAft>
                <a:spcPts val="0"/>
              </a:spcAft>
              <a:buClr>
                <a:srgbClr val="86D1D8"/>
              </a:buClr>
              <a:buSzPts val="1600"/>
              <a:buFont typeface="Noto Sans Symbols"/>
              <a:buNone/>
            </a:pPr>
            <a:r>
              <a:rPr lang="en-US" dirty="0"/>
              <a:t>Females:       42	6</a:t>
            </a:r>
            <a:endParaRPr dirty="0"/>
          </a:p>
          <a:p>
            <a:pPr marL="0" marR="0" lvl="0" indent="0" algn="l" rtl="0">
              <a:spcBef>
                <a:spcPts val="0"/>
              </a:spcBef>
              <a:spcAft>
                <a:spcPts val="0"/>
              </a:spcAft>
              <a:buClr>
                <a:srgbClr val="86D1D8"/>
              </a:buClr>
              <a:buSzPts val="1600"/>
              <a:buFont typeface="Noto Sans Symbols"/>
              <a:buNone/>
            </a:pPr>
            <a:endParaRPr dirty="0"/>
          </a:p>
          <a:p>
            <a:pPr marL="0" marR="0" lvl="0" indent="0" algn="l" rtl="0">
              <a:spcBef>
                <a:spcPts val="0"/>
              </a:spcBef>
              <a:spcAft>
                <a:spcPts val="0"/>
              </a:spcAft>
              <a:buClr>
                <a:srgbClr val="86D1D8"/>
              </a:buClr>
              <a:buSzPts val="1600"/>
              <a:buFont typeface="Noto Sans Symbols"/>
              <a:buNone/>
            </a:pPr>
            <a:endParaRPr dirty="0"/>
          </a:p>
          <a:p>
            <a:pPr marL="342900" marR="0" lvl="0" indent="-241300" algn="l" rtl="0">
              <a:spcBef>
                <a:spcPts val="0"/>
              </a:spcBef>
              <a:spcAft>
                <a:spcPts val="0"/>
              </a:spcAft>
              <a:buClr>
                <a:srgbClr val="86D1D8"/>
              </a:buClr>
              <a:buSzPts val="1600"/>
              <a:buFont typeface="Noto Sans Symbols"/>
              <a:buNone/>
            </a:pPr>
            <a:endParaRPr dirty="0"/>
          </a:p>
        </p:txBody>
      </p:sp>
      <p:sp>
        <p:nvSpPr>
          <p:cNvPr id="430" name="Shape 430"/>
          <p:cNvSpPr txBox="1"/>
          <p:nvPr/>
        </p:nvSpPr>
        <p:spPr>
          <a:xfrm>
            <a:off x="1214050" y="1434025"/>
            <a:ext cx="3043500" cy="16917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US" sz="1800">
                <a:solidFill>
                  <a:schemeClr val="dk1"/>
                </a:solidFill>
                <a:latin typeface="Century Gothic"/>
                <a:ea typeface="Century Gothic"/>
                <a:cs typeface="Century Gothic"/>
                <a:sym typeface="Century Gothic"/>
              </a:rPr>
              <a:t>Hypothesis #3:</a:t>
            </a:r>
            <a:endParaRPr sz="1800">
              <a:solidFill>
                <a:schemeClr val="dk1"/>
              </a:solidFill>
              <a:latin typeface="Century Gothic"/>
              <a:ea typeface="Century Gothic"/>
              <a:cs typeface="Century Gothic"/>
              <a:sym typeface="Century Gothic"/>
            </a:endParaRPr>
          </a:p>
          <a:p>
            <a:pPr marL="0" lvl="0" indent="0" algn="ctr" rtl="0">
              <a:spcBef>
                <a:spcPts val="1000"/>
              </a:spcBef>
              <a:spcAft>
                <a:spcPts val="0"/>
              </a:spcAft>
              <a:buClr>
                <a:schemeClr val="dk1"/>
              </a:buClr>
              <a:buSzPts val="1100"/>
              <a:buFont typeface="Arial"/>
              <a:buNone/>
            </a:pPr>
            <a:r>
              <a:rPr lang="en-US" sz="1800">
                <a:solidFill>
                  <a:schemeClr val="dk1"/>
                </a:solidFill>
                <a:latin typeface="Century Gothic"/>
                <a:ea typeface="Century Gothic"/>
                <a:cs typeface="Century Gothic"/>
                <a:sym typeface="Century Gothic"/>
              </a:rPr>
              <a:t>Participants will be more likely to perceive ‘hard’ fonts as more durable, regardless of gender.</a:t>
            </a:r>
            <a:endParaRPr sz="1800">
              <a:solidFill>
                <a:schemeClr val="dk1"/>
              </a:solidFill>
              <a:latin typeface="Century Gothic"/>
              <a:ea typeface="Century Gothic"/>
              <a:cs typeface="Century Gothic"/>
              <a:sym typeface="Century Gothic"/>
            </a:endParaRPr>
          </a:p>
          <a:p>
            <a:pPr marL="0" lvl="0" indent="0">
              <a:spcBef>
                <a:spcPts val="0"/>
              </a:spcBef>
              <a:spcAft>
                <a:spcPts val="0"/>
              </a:spcAft>
              <a:buClr>
                <a:schemeClr val="dk1"/>
              </a:buClr>
              <a:buSzPts val="1100"/>
              <a:buFont typeface="Arial"/>
              <a:buNone/>
            </a:pPr>
            <a:endParaRPr sz="1800">
              <a:solidFill>
                <a:schemeClr val="dk1"/>
              </a:solidFill>
            </a:endParaRPr>
          </a:p>
          <a:p>
            <a:pPr marL="0" lvl="0" indent="0">
              <a:spcBef>
                <a:spcPts val="0"/>
              </a:spcBef>
              <a:spcAft>
                <a:spcPts val="0"/>
              </a:spcAft>
              <a:buNone/>
            </a:pPr>
            <a:endParaRPr/>
          </a:p>
        </p:txBody>
      </p:sp>
      <p:sp>
        <p:nvSpPr>
          <p:cNvPr id="431" name="Shape 431"/>
          <p:cNvSpPr/>
          <p:nvPr/>
        </p:nvSpPr>
        <p:spPr>
          <a:xfrm>
            <a:off x="2314788" y="3614963"/>
            <a:ext cx="925500" cy="420600"/>
          </a:xfrm>
          <a:prstGeom prst="downArrow">
            <a:avLst>
              <a:gd name="adj1" fmla="val 50000"/>
              <a:gd name="adj2"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p:nvPr/>
        </p:nvSpPr>
        <p:spPr>
          <a:xfrm>
            <a:off x="482575" y="5512376"/>
            <a:ext cx="5001048" cy="1095066"/>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33" name="Shape 433"/>
          <p:cNvPicPr preferRelativeResize="0"/>
          <p:nvPr/>
        </p:nvPicPr>
        <p:blipFill>
          <a:blip r:embed="rId3">
            <a:alphaModFix/>
          </a:blip>
          <a:stretch>
            <a:fillRect/>
          </a:stretch>
        </p:blipFill>
        <p:spPr>
          <a:xfrm>
            <a:off x="6361675" y="1754675"/>
            <a:ext cx="4932899" cy="3952600"/>
          </a:xfrm>
          <a:prstGeom prst="rect">
            <a:avLst/>
          </a:prstGeom>
          <a:noFill/>
          <a:ln>
            <a:noFill/>
          </a:ln>
        </p:spPr>
      </p:pic>
      <p:sp>
        <p:nvSpPr>
          <p:cNvPr id="434" name="Shape 434"/>
          <p:cNvSpPr txBox="1"/>
          <p:nvPr/>
        </p:nvSpPr>
        <p:spPr>
          <a:xfrm>
            <a:off x="794425" y="5615675"/>
            <a:ext cx="4073700" cy="807300"/>
          </a:xfrm>
          <a:prstGeom prst="rect">
            <a:avLst/>
          </a:prstGeom>
          <a:noFill/>
          <a:ln>
            <a:noFill/>
          </a:ln>
        </p:spPr>
        <p:txBody>
          <a:bodyPr spcFirstLastPara="1" wrap="square" lIns="91425" tIns="91425" rIns="91425" bIns="91425" anchor="t" anchorCtr="0">
            <a:noAutofit/>
          </a:bodyPr>
          <a:lstStyle/>
          <a:p>
            <a:pPr marL="101600" lvl="0" indent="0" algn="ctr" rtl="0">
              <a:spcBef>
                <a:spcPts val="0"/>
              </a:spcBef>
              <a:spcAft>
                <a:spcPts val="0"/>
              </a:spcAft>
              <a:buClr>
                <a:schemeClr val="dk1"/>
              </a:buClr>
              <a:buSzPts val="1100"/>
              <a:buFont typeface="Arial"/>
              <a:buNone/>
            </a:pPr>
            <a:r>
              <a:rPr lang="en-US" sz="1600">
                <a:solidFill>
                  <a:schemeClr val="dk1"/>
                </a:solidFill>
                <a:latin typeface="Century Gothic"/>
                <a:ea typeface="Century Gothic"/>
                <a:cs typeface="Century Gothic"/>
                <a:sym typeface="Century Gothic"/>
              </a:rPr>
              <a:t>The data shows trends in support of the hypothesis but is not statistically significant χ</a:t>
            </a:r>
            <a:r>
              <a:rPr lang="en-US" sz="1600" baseline="30000">
                <a:solidFill>
                  <a:schemeClr val="dk1"/>
                </a:solidFill>
                <a:latin typeface="Century Gothic"/>
                <a:ea typeface="Century Gothic"/>
                <a:cs typeface="Century Gothic"/>
                <a:sym typeface="Century Gothic"/>
              </a:rPr>
              <a:t>2</a:t>
            </a:r>
            <a:r>
              <a:rPr lang="en-US" sz="1600">
                <a:solidFill>
                  <a:schemeClr val="dk1"/>
                </a:solidFill>
                <a:latin typeface="Century Gothic"/>
                <a:ea typeface="Century Gothic"/>
                <a:cs typeface="Century Gothic"/>
                <a:sym typeface="Century Gothic"/>
              </a:rPr>
              <a:t>(1, N=66)= .024, N.S.</a:t>
            </a:r>
            <a:endParaRPr/>
          </a:p>
        </p:txBody>
      </p:sp>
      <p:cxnSp>
        <p:nvCxnSpPr>
          <p:cNvPr id="435" name="Shape 435"/>
          <p:cNvCxnSpPr/>
          <p:nvPr/>
        </p:nvCxnSpPr>
        <p:spPr>
          <a:xfrm>
            <a:off x="3316500" y="4462075"/>
            <a:ext cx="0" cy="666300"/>
          </a:xfrm>
          <a:prstGeom prst="straightConnector1">
            <a:avLst/>
          </a:prstGeom>
          <a:noFill/>
          <a:ln w="9525" cap="flat" cmpd="sng">
            <a:solidFill>
              <a:schemeClr val="dk2"/>
            </a:solidFill>
            <a:prstDash val="solid"/>
            <a:round/>
            <a:headEnd type="none" w="med" len="med"/>
            <a:tailEnd type="none" w="med" len="med"/>
          </a:ln>
        </p:spPr>
      </p:cxnSp>
      <p:cxnSp>
        <p:nvCxnSpPr>
          <p:cNvPr id="436" name="Shape 436"/>
          <p:cNvCxnSpPr/>
          <p:nvPr/>
        </p:nvCxnSpPr>
        <p:spPr>
          <a:xfrm rot="10800000">
            <a:off x="2381850" y="4825625"/>
            <a:ext cx="17169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p:nvPr/>
        </p:nvSpPr>
        <p:spPr>
          <a:xfrm>
            <a:off x="1147575" y="1434025"/>
            <a:ext cx="3214080" cy="2120148"/>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Shape 442"/>
          <p:cNvSpPr txBox="1">
            <a:spLocks noGrp="1"/>
          </p:cNvSpPr>
          <p:nvPr>
            <p:ph type="title"/>
          </p:nvPr>
        </p:nvSpPr>
        <p:spPr>
          <a:xfrm>
            <a:off x="646111" y="452718"/>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Results of Hypothesis #</a:t>
            </a:r>
            <a:r>
              <a:rPr lang="en-US"/>
              <a:t>4</a:t>
            </a:r>
            <a:r>
              <a:rPr lang="en-US" sz="4200" b="0" i="0" u="none" strike="noStrike" cap="none">
                <a:solidFill>
                  <a:schemeClr val="lt2"/>
                </a:solidFill>
                <a:latin typeface="Century Gothic"/>
                <a:ea typeface="Century Gothic"/>
                <a:cs typeface="Century Gothic"/>
                <a:sym typeface="Century Gothic"/>
              </a:rPr>
              <a:t> </a:t>
            </a:r>
            <a:endParaRPr/>
          </a:p>
        </p:txBody>
      </p:sp>
      <p:pic>
        <p:nvPicPr>
          <p:cNvPr id="443" name="Shape 443"/>
          <p:cNvPicPr preferRelativeResize="0"/>
          <p:nvPr/>
        </p:nvPicPr>
        <p:blipFill rotWithShape="1">
          <a:blip r:embed="rId3">
            <a:alphaModFix/>
          </a:blip>
          <a:srcRect r="11801"/>
          <a:stretch/>
        </p:blipFill>
        <p:spPr>
          <a:xfrm>
            <a:off x="6506825" y="1893725"/>
            <a:ext cx="4618175" cy="4195500"/>
          </a:xfrm>
          <a:prstGeom prst="rect">
            <a:avLst/>
          </a:prstGeom>
          <a:noFill/>
          <a:ln>
            <a:noFill/>
          </a:ln>
        </p:spPr>
      </p:pic>
      <p:sp>
        <p:nvSpPr>
          <p:cNvPr id="444" name="Shape 444"/>
          <p:cNvSpPr txBox="1"/>
          <p:nvPr/>
        </p:nvSpPr>
        <p:spPr>
          <a:xfrm>
            <a:off x="292275" y="4115550"/>
            <a:ext cx="4746900" cy="1268700"/>
          </a:xfrm>
          <a:prstGeom prst="rect">
            <a:avLst/>
          </a:prstGeom>
          <a:noFill/>
          <a:ln>
            <a:noFill/>
          </a:ln>
        </p:spPr>
        <p:txBody>
          <a:bodyPr spcFirstLastPara="1" wrap="square" lIns="91425" tIns="91425" rIns="91425" bIns="91425" anchor="t" anchorCtr="0">
            <a:noAutofit/>
          </a:bodyPr>
          <a:lstStyle/>
          <a:p>
            <a:pPr marL="914400" lvl="0" indent="457200" rtl="0">
              <a:spcBef>
                <a:spcPts val="0"/>
              </a:spcBef>
              <a:spcAft>
                <a:spcPts val="0"/>
              </a:spcAft>
              <a:buClr>
                <a:srgbClr val="86D1D8"/>
              </a:buClr>
              <a:buSzPts val="1600"/>
              <a:buFont typeface="Noto Sans Symbols"/>
              <a:buNone/>
            </a:pPr>
            <a:r>
              <a:rPr lang="en-US" sz="2000" dirty="0">
                <a:solidFill>
                  <a:srgbClr val="FFFFFF"/>
                </a:solidFill>
                <a:latin typeface="Century Gothic"/>
                <a:ea typeface="Century Gothic"/>
                <a:cs typeface="Century Gothic"/>
                <a:sym typeface="Century Gothic"/>
              </a:rPr>
              <a:t> 	           </a:t>
            </a:r>
            <a:r>
              <a:rPr lang="en-US" sz="2000" u="sng" dirty="0">
                <a:solidFill>
                  <a:srgbClr val="FFFFFF"/>
                </a:solidFill>
                <a:latin typeface="Century Gothic"/>
                <a:ea typeface="Century Gothic"/>
                <a:cs typeface="Century Gothic"/>
                <a:sym typeface="Century Gothic"/>
              </a:rPr>
              <a:t>Hard  </a:t>
            </a:r>
            <a:r>
              <a:rPr lang="en-US" sz="2000" dirty="0">
                <a:solidFill>
                  <a:srgbClr val="FFFFFF"/>
                </a:solidFill>
                <a:latin typeface="Century Gothic"/>
                <a:ea typeface="Century Gothic"/>
                <a:cs typeface="Century Gothic"/>
                <a:sym typeface="Century Gothic"/>
              </a:rPr>
              <a:t>	   </a:t>
            </a:r>
            <a:r>
              <a:rPr lang="en-US" sz="2000" u="sng" dirty="0">
                <a:solidFill>
                  <a:srgbClr val="FFFFFF"/>
                </a:solidFill>
                <a:latin typeface="Century Gothic"/>
                <a:ea typeface="Century Gothic"/>
                <a:cs typeface="Century Gothic"/>
                <a:sym typeface="Century Gothic"/>
              </a:rPr>
              <a:t>Soft</a:t>
            </a:r>
            <a:endParaRPr sz="2000" u="sng" dirty="0">
              <a:solidFill>
                <a:srgbClr val="FFFFFF"/>
              </a:solidFill>
              <a:latin typeface="Century Gothic"/>
              <a:ea typeface="Century Gothic"/>
              <a:cs typeface="Century Gothic"/>
              <a:sym typeface="Century Gothic"/>
            </a:endParaRPr>
          </a:p>
          <a:p>
            <a:pPr marL="342900" lvl="0" indent="-241300" rtl="0">
              <a:spcBef>
                <a:spcPts val="0"/>
              </a:spcBef>
              <a:spcAft>
                <a:spcPts val="0"/>
              </a:spcAft>
              <a:buClr>
                <a:srgbClr val="86D1D8"/>
              </a:buClr>
              <a:buSzPts val="1600"/>
              <a:buFont typeface="Noto Sans Symbols"/>
              <a:buNone/>
            </a:pPr>
            <a:r>
              <a:rPr lang="en-US" sz="2000" dirty="0">
                <a:solidFill>
                  <a:srgbClr val="FFFFFF"/>
                </a:solidFill>
                <a:latin typeface="Century Gothic"/>
                <a:ea typeface="Century Gothic"/>
                <a:cs typeface="Century Gothic"/>
                <a:sym typeface="Century Gothic"/>
              </a:rPr>
              <a:t>Gendered (Pink): 	20	    44</a:t>
            </a:r>
            <a:endParaRPr sz="2000" dirty="0">
              <a:solidFill>
                <a:srgbClr val="FFFFFF"/>
              </a:solidFill>
              <a:latin typeface="Century Gothic"/>
              <a:ea typeface="Century Gothic"/>
              <a:cs typeface="Century Gothic"/>
              <a:sym typeface="Century Gothic"/>
            </a:endParaRPr>
          </a:p>
          <a:p>
            <a:pPr marL="342900" lvl="0" indent="-241300" rtl="0">
              <a:spcBef>
                <a:spcPts val="0"/>
              </a:spcBef>
              <a:spcAft>
                <a:spcPts val="0"/>
              </a:spcAft>
              <a:buClr>
                <a:srgbClr val="86D1D8"/>
              </a:buClr>
              <a:buSzPts val="1600"/>
              <a:buFont typeface="Noto Sans Symbols"/>
              <a:buNone/>
            </a:pPr>
            <a:r>
              <a:rPr lang="en-US" sz="2000" dirty="0">
                <a:solidFill>
                  <a:srgbClr val="FFFFFF"/>
                </a:solidFill>
                <a:latin typeface="Century Gothic"/>
                <a:ea typeface="Century Gothic"/>
                <a:cs typeface="Century Gothic"/>
                <a:sym typeface="Century Gothic"/>
              </a:rPr>
              <a:t>Neutral:		21	    43</a:t>
            </a:r>
            <a:endParaRPr dirty="0">
              <a:solidFill>
                <a:srgbClr val="FFFFFF"/>
              </a:solidFill>
            </a:endParaRPr>
          </a:p>
          <a:p>
            <a:pPr marL="0" lvl="0" indent="0">
              <a:spcBef>
                <a:spcPts val="0"/>
              </a:spcBef>
              <a:spcAft>
                <a:spcPts val="0"/>
              </a:spcAft>
              <a:buNone/>
            </a:pPr>
            <a:endParaRPr dirty="0">
              <a:solidFill>
                <a:srgbClr val="FFFFFF"/>
              </a:solidFill>
            </a:endParaRPr>
          </a:p>
          <a:p>
            <a:pPr marL="0" lvl="0" indent="0">
              <a:spcBef>
                <a:spcPts val="0"/>
              </a:spcBef>
              <a:spcAft>
                <a:spcPts val="0"/>
              </a:spcAft>
              <a:buNone/>
            </a:pPr>
            <a:endParaRPr dirty="0">
              <a:solidFill>
                <a:srgbClr val="FFFFFF"/>
              </a:solidFill>
            </a:endParaRPr>
          </a:p>
          <a:p>
            <a:pPr marL="0" lvl="0" indent="0" rtl="0">
              <a:spcBef>
                <a:spcPts val="0"/>
              </a:spcBef>
              <a:spcAft>
                <a:spcPts val="0"/>
              </a:spcAft>
              <a:buNone/>
            </a:pPr>
            <a:endParaRPr sz="1800" dirty="0">
              <a:solidFill>
                <a:srgbClr val="FFFFFF"/>
              </a:solidFill>
              <a:latin typeface="Century Gothic"/>
              <a:ea typeface="Century Gothic"/>
              <a:cs typeface="Century Gothic"/>
              <a:sym typeface="Century Gothic"/>
            </a:endParaRPr>
          </a:p>
          <a:p>
            <a:pPr marL="0" lvl="0" indent="0">
              <a:spcBef>
                <a:spcPts val="0"/>
              </a:spcBef>
              <a:spcAft>
                <a:spcPts val="0"/>
              </a:spcAft>
              <a:buNone/>
            </a:pPr>
            <a:endParaRPr dirty="0">
              <a:solidFill>
                <a:srgbClr val="FFFFFF"/>
              </a:solidFill>
            </a:endParaRPr>
          </a:p>
          <a:p>
            <a:pPr marL="0" lvl="0" indent="0">
              <a:spcBef>
                <a:spcPts val="0"/>
              </a:spcBef>
              <a:spcAft>
                <a:spcPts val="0"/>
              </a:spcAft>
              <a:buNone/>
            </a:pPr>
            <a:endParaRPr dirty="0">
              <a:solidFill>
                <a:srgbClr val="FFFFFF"/>
              </a:solidFill>
            </a:endParaRPr>
          </a:p>
        </p:txBody>
      </p:sp>
      <p:sp>
        <p:nvSpPr>
          <p:cNvPr id="445" name="Shape 445"/>
          <p:cNvSpPr/>
          <p:nvPr/>
        </p:nvSpPr>
        <p:spPr>
          <a:xfrm>
            <a:off x="2411763" y="3719213"/>
            <a:ext cx="925500" cy="420600"/>
          </a:xfrm>
          <a:prstGeom prst="downArrow">
            <a:avLst>
              <a:gd name="adj1" fmla="val 50000"/>
              <a:gd name="adj2"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txBox="1"/>
          <p:nvPr/>
        </p:nvSpPr>
        <p:spPr>
          <a:xfrm>
            <a:off x="1173850" y="1401525"/>
            <a:ext cx="3125100" cy="21177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US" sz="1800">
                <a:solidFill>
                  <a:schemeClr val="dk1"/>
                </a:solidFill>
                <a:latin typeface="Century Gothic"/>
                <a:ea typeface="Century Gothic"/>
                <a:cs typeface="Century Gothic"/>
                <a:sym typeface="Century Gothic"/>
              </a:rPr>
              <a:t>Hypothesis #4:</a:t>
            </a:r>
            <a:endParaRPr sz="1800">
              <a:solidFill>
                <a:schemeClr val="dk1"/>
              </a:solidFill>
              <a:latin typeface="Century Gothic"/>
              <a:ea typeface="Century Gothic"/>
              <a:cs typeface="Century Gothic"/>
              <a:sym typeface="Century Gothic"/>
            </a:endParaRPr>
          </a:p>
          <a:p>
            <a:pPr marL="0" lvl="0" indent="0" algn="ctr" rtl="0">
              <a:spcBef>
                <a:spcPts val="1000"/>
              </a:spcBef>
              <a:spcAft>
                <a:spcPts val="0"/>
              </a:spcAft>
              <a:buNone/>
            </a:pPr>
            <a:r>
              <a:rPr lang="en-US" sz="1800">
                <a:solidFill>
                  <a:schemeClr val="dk1"/>
                </a:solidFill>
                <a:latin typeface="Century Gothic"/>
                <a:ea typeface="Century Gothic"/>
                <a:cs typeface="Century Gothic"/>
                <a:sym typeface="Century Gothic"/>
              </a:rPr>
              <a:t>Women will be more likely to prefer the soft font on a gender-neutral product than on a gender specific product.</a:t>
            </a:r>
            <a:endParaRPr/>
          </a:p>
        </p:txBody>
      </p:sp>
      <p:sp>
        <p:nvSpPr>
          <p:cNvPr id="447" name="Shape 447"/>
          <p:cNvSpPr/>
          <p:nvPr/>
        </p:nvSpPr>
        <p:spPr>
          <a:xfrm>
            <a:off x="482575" y="5512376"/>
            <a:ext cx="5001048" cy="1095066"/>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txBox="1"/>
          <p:nvPr/>
        </p:nvSpPr>
        <p:spPr>
          <a:xfrm>
            <a:off x="569900" y="5641773"/>
            <a:ext cx="4825500" cy="807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a:latin typeface="Century Gothic"/>
                <a:ea typeface="Century Gothic"/>
                <a:cs typeface="Century Gothic"/>
                <a:sym typeface="Century Gothic"/>
              </a:rPr>
              <a:t>The results here do not support the hypothesis, as the results were nearly the same in both conditions.</a:t>
            </a:r>
            <a:endParaRPr i="1">
              <a:latin typeface="Century Gothic"/>
              <a:ea typeface="Century Gothic"/>
              <a:cs typeface="Century Gothic"/>
              <a:sym typeface="Century Gothic"/>
            </a:endParaRPr>
          </a:p>
          <a:p>
            <a:pPr marL="0" lvl="0" indent="0" algn="ctr">
              <a:spcBef>
                <a:spcPts val="0"/>
              </a:spcBef>
              <a:spcAft>
                <a:spcPts val="0"/>
              </a:spcAft>
              <a:buClr>
                <a:schemeClr val="dk1"/>
              </a:buClr>
              <a:buSzPts val="1100"/>
              <a:buFont typeface="Arial"/>
              <a:buNone/>
            </a:pPr>
            <a:r>
              <a:rPr lang="en-US" i="1">
                <a:latin typeface="Century Gothic"/>
                <a:ea typeface="Century Gothic"/>
                <a:cs typeface="Century Gothic"/>
                <a:sym typeface="Century Gothic"/>
              </a:rPr>
              <a:t>χ</a:t>
            </a:r>
            <a:r>
              <a:rPr lang="en-US" baseline="30000">
                <a:latin typeface="Century Gothic"/>
                <a:ea typeface="Century Gothic"/>
                <a:cs typeface="Century Gothic"/>
                <a:sym typeface="Century Gothic"/>
              </a:rPr>
              <a:t>2</a:t>
            </a:r>
            <a:r>
              <a:rPr lang="en-US">
                <a:latin typeface="Century Gothic"/>
                <a:ea typeface="Century Gothic"/>
                <a:cs typeface="Century Gothic"/>
                <a:sym typeface="Century Gothic"/>
              </a:rPr>
              <a:t>(1, N=128)= .036, N.S.</a:t>
            </a:r>
            <a:endParaRPr>
              <a:latin typeface="Century Gothic"/>
              <a:ea typeface="Century Gothic"/>
              <a:cs typeface="Century Gothic"/>
              <a:sym typeface="Century Gothic"/>
            </a:endParaRPr>
          </a:p>
        </p:txBody>
      </p:sp>
      <p:cxnSp>
        <p:nvCxnSpPr>
          <p:cNvPr id="449" name="Shape 449"/>
          <p:cNvCxnSpPr/>
          <p:nvPr/>
        </p:nvCxnSpPr>
        <p:spPr>
          <a:xfrm>
            <a:off x="3951375" y="4458375"/>
            <a:ext cx="0" cy="666300"/>
          </a:xfrm>
          <a:prstGeom prst="straightConnector1">
            <a:avLst/>
          </a:prstGeom>
          <a:noFill/>
          <a:ln w="9525" cap="flat" cmpd="sng">
            <a:solidFill>
              <a:schemeClr val="dk2"/>
            </a:solidFill>
            <a:prstDash val="solid"/>
            <a:round/>
            <a:headEnd type="none" w="med" len="med"/>
            <a:tailEnd type="none" w="med" len="med"/>
          </a:ln>
        </p:spPr>
      </p:cxnSp>
      <p:cxnSp>
        <p:nvCxnSpPr>
          <p:cNvPr id="450" name="Shape 450"/>
          <p:cNvCxnSpPr/>
          <p:nvPr/>
        </p:nvCxnSpPr>
        <p:spPr>
          <a:xfrm rot="10800000">
            <a:off x="3062350" y="4825650"/>
            <a:ext cx="17169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1573095" y="2185150"/>
            <a:ext cx="9045810" cy="2776842"/>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txBox="1">
            <a:spLocks noGrp="1"/>
          </p:cNvSpPr>
          <p:nvPr>
            <p:ph type="title"/>
          </p:nvPr>
        </p:nvSpPr>
        <p:spPr>
          <a:xfrm>
            <a:off x="646111" y="452718"/>
            <a:ext cx="9404723" cy="140053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Statement of the Problem</a:t>
            </a:r>
            <a:r>
              <a:rPr lang="en-US"/>
              <a:t>: </a:t>
            </a:r>
            <a:r>
              <a:rPr lang="en-US" sz="4200" b="0" i="0" u="none" strike="noStrike" cap="none">
                <a:solidFill>
                  <a:schemeClr val="lt2"/>
                </a:solidFill>
                <a:latin typeface="Century Gothic"/>
                <a:ea typeface="Century Gothic"/>
                <a:cs typeface="Century Gothic"/>
                <a:sym typeface="Century Gothic"/>
              </a:rPr>
              <a:t>Definitions </a:t>
            </a:r>
            <a:endParaRPr/>
          </a:p>
        </p:txBody>
      </p:sp>
      <p:sp>
        <p:nvSpPr>
          <p:cNvPr id="162" name="Shape 162"/>
          <p:cNvSpPr txBox="1">
            <a:spLocks noGrp="1"/>
          </p:cNvSpPr>
          <p:nvPr>
            <p:ph type="body" idx="1"/>
          </p:nvPr>
        </p:nvSpPr>
        <p:spPr>
          <a:xfrm>
            <a:off x="2104200" y="2479650"/>
            <a:ext cx="7983600" cy="1706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00"/>
              <a:buFont typeface="Noto Sans Symbols"/>
              <a:buChar char="⬦"/>
            </a:pPr>
            <a:r>
              <a:rPr lang="en-US">
                <a:solidFill>
                  <a:srgbClr val="000000"/>
                </a:solidFill>
              </a:rPr>
              <a:t>Fonts are generally described as either “hard” or “soft” based on their design. </a:t>
            </a:r>
            <a:endParaRPr>
              <a:solidFill>
                <a:srgbClr val="000000"/>
              </a:solidFill>
            </a:endParaRPr>
          </a:p>
          <a:p>
            <a:pPr marL="342900" marR="0" lvl="0" indent="-342900" algn="l" rtl="0">
              <a:spcBef>
                <a:spcPts val="1000"/>
              </a:spcBef>
              <a:spcAft>
                <a:spcPts val="0"/>
              </a:spcAft>
              <a:buClr>
                <a:schemeClr val="dk2"/>
              </a:buClr>
              <a:buSzPts val="1600"/>
              <a:buFont typeface="Noto Sans Symbols"/>
              <a:buChar char="⬦"/>
            </a:pPr>
            <a:r>
              <a:rPr lang="en-US" sz="2000" b="0" i="0" u="sng" strike="noStrike" cap="none">
                <a:solidFill>
                  <a:srgbClr val="000000"/>
                </a:solidFill>
                <a:latin typeface="Century Gothic"/>
                <a:ea typeface="Century Gothic"/>
                <a:cs typeface="Century Gothic"/>
                <a:sym typeface="Century Gothic"/>
              </a:rPr>
              <a:t>Hard</a:t>
            </a:r>
            <a:r>
              <a:rPr lang="en-US">
                <a:solidFill>
                  <a:srgbClr val="000000"/>
                </a:solidFill>
              </a:rPr>
              <a:t> </a:t>
            </a:r>
            <a:r>
              <a:rPr lang="en-US" sz="2000" b="0" i="0" u="none" strike="noStrike" cap="none">
                <a:solidFill>
                  <a:srgbClr val="000000"/>
                </a:solidFill>
                <a:latin typeface="Century Gothic"/>
                <a:ea typeface="Century Gothic"/>
                <a:cs typeface="Century Gothic"/>
                <a:sym typeface="Century Gothic"/>
              </a:rPr>
              <a:t>fonts are</a:t>
            </a:r>
            <a:r>
              <a:rPr lang="en-US">
                <a:solidFill>
                  <a:srgbClr val="000000"/>
                </a:solidFill>
              </a:rPr>
              <a:t> sans-serif fonts. These fonts are often described as cold, unemotional, strong, or masculine.</a:t>
            </a:r>
            <a:endParaRPr>
              <a:solidFill>
                <a:srgbClr val="000000"/>
              </a:solidFill>
            </a:endParaRPr>
          </a:p>
          <a:p>
            <a:pPr marL="342900" marR="0" lvl="0" indent="-342900" algn="l" rtl="0">
              <a:spcBef>
                <a:spcPts val="1000"/>
              </a:spcBef>
              <a:spcAft>
                <a:spcPts val="0"/>
              </a:spcAft>
              <a:buClr>
                <a:schemeClr val="dk2"/>
              </a:buClr>
              <a:buSzPts val="1600"/>
              <a:buFont typeface="Noto Sans Symbols"/>
              <a:buChar char="⬦"/>
            </a:pPr>
            <a:r>
              <a:rPr lang="en-US" sz="2000" b="0" i="0" u="sng" strike="noStrike" cap="none">
                <a:solidFill>
                  <a:srgbClr val="000000"/>
                </a:solidFill>
                <a:latin typeface="Century Gothic"/>
                <a:ea typeface="Century Gothic"/>
                <a:cs typeface="Century Gothic"/>
                <a:sym typeface="Century Gothic"/>
              </a:rPr>
              <a:t>Soft</a:t>
            </a:r>
            <a:r>
              <a:rPr lang="en-US" sz="2000" b="0" i="0" u="none" strike="noStrike" cap="none">
                <a:solidFill>
                  <a:srgbClr val="000000"/>
                </a:solidFill>
                <a:latin typeface="Century Gothic"/>
                <a:ea typeface="Century Gothic"/>
                <a:cs typeface="Century Gothic"/>
                <a:sym typeface="Century Gothic"/>
              </a:rPr>
              <a:t> </a:t>
            </a:r>
            <a:r>
              <a:rPr lang="en-US">
                <a:solidFill>
                  <a:srgbClr val="000000"/>
                </a:solidFill>
              </a:rPr>
              <a:t>fonts are serif fonts. These are often described as warm, delicate, and feminine.</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p:nvPr/>
        </p:nvSpPr>
        <p:spPr>
          <a:xfrm>
            <a:off x="2766650" y="4587200"/>
            <a:ext cx="3006900" cy="16518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56" name="Shape 456"/>
          <p:cNvSpPr txBox="1">
            <a:spLocks noGrp="1"/>
          </p:cNvSpPr>
          <p:nvPr>
            <p:ph type="title"/>
          </p:nvPr>
        </p:nvSpPr>
        <p:spPr>
          <a:xfrm>
            <a:off x="646111" y="452718"/>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a:t>Interpretation of Results</a:t>
            </a:r>
            <a:endParaRPr/>
          </a:p>
        </p:txBody>
      </p:sp>
      <p:sp>
        <p:nvSpPr>
          <p:cNvPr id="457" name="Shape 457"/>
          <p:cNvSpPr/>
          <p:nvPr/>
        </p:nvSpPr>
        <p:spPr>
          <a:xfrm>
            <a:off x="2552025" y="1460700"/>
            <a:ext cx="6774600" cy="7386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8" name="Shape 458"/>
          <p:cNvSpPr txBox="1"/>
          <p:nvPr/>
        </p:nvSpPr>
        <p:spPr>
          <a:xfrm>
            <a:off x="2663475" y="1460700"/>
            <a:ext cx="6551700" cy="12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dk1"/>
                </a:solidFill>
                <a:latin typeface="Century Gothic"/>
                <a:ea typeface="Century Gothic"/>
                <a:cs typeface="Century Gothic"/>
                <a:sym typeface="Century Gothic"/>
              </a:rPr>
              <a:t>Our data showed soft trends in support of Hypothesis #1, Hypothesis #2, and Hypothesis #3.</a:t>
            </a:r>
            <a:br>
              <a:rPr lang="en-US" sz="1600">
                <a:solidFill>
                  <a:schemeClr val="dk1"/>
                </a:solidFill>
                <a:latin typeface="Century Gothic"/>
                <a:ea typeface="Century Gothic"/>
                <a:cs typeface="Century Gothic"/>
                <a:sym typeface="Century Gothic"/>
              </a:rPr>
            </a:br>
            <a:endParaRPr sz="1600">
              <a:solidFill>
                <a:schemeClr val="dk1"/>
              </a:solidFill>
              <a:latin typeface="Century Gothic"/>
              <a:ea typeface="Century Gothic"/>
              <a:cs typeface="Century Gothic"/>
              <a:sym typeface="Century Gothic"/>
            </a:endParaRPr>
          </a:p>
          <a:p>
            <a:pPr marL="0" lvl="0" indent="0"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459" name="Shape 459"/>
          <p:cNvSpPr/>
          <p:nvPr/>
        </p:nvSpPr>
        <p:spPr>
          <a:xfrm>
            <a:off x="1126800" y="2561300"/>
            <a:ext cx="3006900" cy="16518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txBox="1"/>
          <p:nvPr/>
        </p:nvSpPr>
        <p:spPr>
          <a:xfrm>
            <a:off x="1193100" y="2709700"/>
            <a:ext cx="2874300" cy="156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dk1"/>
                </a:solidFill>
                <a:latin typeface="Century Gothic"/>
                <a:ea typeface="Century Gothic"/>
                <a:cs typeface="Century Gothic"/>
                <a:sym typeface="Century Gothic"/>
              </a:rPr>
              <a:t>Results of hypothesis #1 suggest that people are more likely to prefer a “softer” font over a “hard” one.</a:t>
            </a:r>
            <a:br>
              <a:rPr lang="en-US" sz="1600">
                <a:solidFill>
                  <a:schemeClr val="dk1"/>
                </a:solidFill>
                <a:latin typeface="Century Gothic"/>
                <a:ea typeface="Century Gothic"/>
                <a:cs typeface="Century Gothic"/>
                <a:sym typeface="Century Gothic"/>
              </a:rPr>
            </a:br>
            <a:endParaRPr sz="1600">
              <a:solidFill>
                <a:schemeClr val="dk1"/>
              </a:solidFill>
              <a:latin typeface="Century Gothic"/>
              <a:ea typeface="Century Gothic"/>
              <a:cs typeface="Century Gothic"/>
              <a:sym typeface="Century Gothic"/>
            </a:endParaRPr>
          </a:p>
          <a:p>
            <a:pPr marL="0" lvl="0" indent="0" rtl="0">
              <a:spcBef>
                <a:spcPts val="0"/>
              </a:spcBef>
              <a:spcAft>
                <a:spcPts val="0"/>
              </a:spcAft>
              <a:buNone/>
            </a:pPr>
            <a:endParaRPr/>
          </a:p>
        </p:txBody>
      </p:sp>
      <p:sp>
        <p:nvSpPr>
          <p:cNvPr id="461" name="Shape 461"/>
          <p:cNvSpPr/>
          <p:nvPr/>
        </p:nvSpPr>
        <p:spPr>
          <a:xfrm>
            <a:off x="4592550" y="2567350"/>
            <a:ext cx="3006900" cy="16518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txBox="1"/>
          <p:nvPr/>
        </p:nvSpPr>
        <p:spPr>
          <a:xfrm>
            <a:off x="4725150" y="2627650"/>
            <a:ext cx="2741700" cy="15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dk1"/>
                </a:solidFill>
                <a:latin typeface="Century Gothic"/>
                <a:ea typeface="Century Gothic"/>
                <a:cs typeface="Century Gothic"/>
                <a:sym typeface="Century Gothic"/>
              </a:rPr>
              <a:t>Hypothesis #2 shows that a “soft” font is overall more likely to be perceived as “elegant” than a “hard” font.</a:t>
            </a:r>
            <a:br>
              <a:rPr lang="en-US" sz="1600">
                <a:solidFill>
                  <a:schemeClr val="dk1"/>
                </a:solidFill>
                <a:latin typeface="Century Gothic"/>
                <a:ea typeface="Century Gothic"/>
                <a:cs typeface="Century Gothic"/>
                <a:sym typeface="Century Gothic"/>
              </a:rPr>
            </a:br>
            <a:endParaRPr/>
          </a:p>
        </p:txBody>
      </p:sp>
      <p:sp>
        <p:nvSpPr>
          <p:cNvPr id="463" name="Shape 463"/>
          <p:cNvSpPr/>
          <p:nvPr/>
        </p:nvSpPr>
        <p:spPr>
          <a:xfrm>
            <a:off x="8058300" y="2567350"/>
            <a:ext cx="3006900" cy="16518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Shape 464"/>
          <p:cNvSpPr txBox="1"/>
          <p:nvPr/>
        </p:nvSpPr>
        <p:spPr>
          <a:xfrm>
            <a:off x="8124600" y="2693050"/>
            <a:ext cx="2874300" cy="140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dk1"/>
                </a:solidFill>
                <a:latin typeface="Century Gothic"/>
                <a:ea typeface="Century Gothic"/>
                <a:cs typeface="Century Gothic"/>
                <a:sym typeface="Century Gothic"/>
              </a:rPr>
              <a:t>Hypothesis #3 suggest that regardless of gender, people perceive a “hard” font as more “durable” than a “soft” font.</a:t>
            </a:r>
            <a:br>
              <a:rPr lang="en-US" sz="1600">
                <a:solidFill>
                  <a:schemeClr val="dk1"/>
                </a:solidFill>
                <a:latin typeface="Century Gothic"/>
                <a:ea typeface="Century Gothic"/>
                <a:cs typeface="Century Gothic"/>
                <a:sym typeface="Century Gothic"/>
              </a:rPr>
            </a:br>
            <a:endParaRPr/>
          </a:p>
        </p:txBody>
      </p:sp>
      <p:sp>
        <p:nvSpPr>
          <p:cNvPr id="465" name="Shape 465"/>
          <p:cNvSpPr/>
          <p:nvPr/>
        </p:nvSpPr>
        <p:spPr>
          <a:xfrm>
            <a:off x="6140700" y="4587200"/>
            <a:ext cx="3006900" cy="16518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66" name="Shape 466"/>
          <p:cNvSpPr txBox="1"/>
          <p:nvPr/>
        </p:nvSpPr>
        <p:spPr>
          <a:xfrm>
            <a:off x="6114900" y="4663400"/>
            <a:ext cx="3006900" cy="174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dk1"/>
                </a:solidFill>
                <a:latin typeface="Century Gothic"/>
                <a:ea typeface="Century Gothic"/>
                <a:cs typeface="Century Gothic"/>
                <a:sym typeface="Century Gothic"/>
              </a:rPr>
              <a:t>Hypothesis #4 was not supported by our data, and results suggest that women display a trend of preferring a soft font regardless of neutral or stereotypical product design.</a:t>
            </a:r>
            <a:endParaRPr>
              <a:solidFill>
                <a:schemeClr val="dk1"/>
              </a:solidFill>
            </a:endParaRPr>
          </a:p>
          <a:p>
            <a:pPr marL="0" lvl="0" indent="0">
              <a:spcBef>
                <a:spcPts val="0"/>
              </a:spcBef>
              <a:spcAft>
                <a:spcPts val="0"/>
              </a:spcAft>
              <a:buNone/>
            </a:pPr>
            <a:endParaRPr/>
          </a:p>
        </p:txBody>
      </p:sp>
      <p:sp>
        <p:nvSpPr>
          <p:cNvPr id="467" name="Shape 467"/>
          <p:cNvSpPr txBox="1"/>
          <p:nvPr/>
        </p:nvSpPr>
        <p:spPr>
          <a:xfrm>
            <a:off x="2899250" y="4631300"/>
            <a:ext cx="2741700" cy="156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dk1"/>
                </a:solidFill>
                <a:latin typeface="Century Gothic"/>
                <a:ea typeface="Century Gothic"/>
                <a:cs typeface="Century Gothic"/>
                <a:sym typeface="Century Gothic"/>
              </a:rPr>
              <a:t>However, the data in all three of these results was not statistically significant and therefore can not be used to generalize to the general population.</a:t>
            </a:r>
            <a:r>
              <a:rPr lang="en-US" sz="1600">
                <a:solidFill>
                  <a:schemeClr val="dk1"/>
                </a:solidFill>
                <a:latin typeface="Century Gothic"/>
                <a:ea typeface="Century Gothic"/>
                <a:cs typeface="Century Gothic"/>
                <a:sym typeface="Century Gothic"/>
              </a:rPr>
              <a:t/>
            </a:r>
            <a:br>
              <a:rPr lang="en-US" sz="1600">
                <a:solidFill>
                  <a:schemeClr val="dk1"/>
                </a:solidFill>
                <a:latin typeface="Century Gothic"/>
                <a:ea typeface="Century Gothic"/>
                <a:cs typeface="Century Gothic"/>
                <a:sym typeface="Century Gothic"/>
              </a:rPr>
            </a:br>
            <a:endParaRPr sz="1600">
              <a:solidFill>
                <a:schemeClr val="dk1"/>
              </a:solidFill>
              <a:latin typeface="Century Gothic"/>
              <a:ea typeface="Century Gothic"/>
              <a:cs typeface="Century Gothic"/>
              <a:sym typeface="Century Gothic"/>
            </a:endParaRPr>
          </a:p>
          <a:p>
            <a:pPr marL="0" lvl="0" indent="0" rtl="0">
              <a:spcBef>
                <a:spcPts val="0"/>
              </a:spcBef>
              <a:spcAft>
                <a:spcPts val="0"/>
              </a:spcAft>
              <a:buNone/>
            </a:pP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1000"/>
                                        <p:tgtEl>
                                          <p:spTgt spid="460"/>
                                        </p:tgtEl>
                                      </p:cBhvr>
                                    </p:animEffect>
                                  </p:childTnLst>
                                </p:cTn>
                              </p:par>
                              <p:par>
                                <p:cTn id="8" presetID="10" presetClass="entr" presetSubtype="0" fill="hold" nodeType="withEffect">
                                  <p:stCondLst>
                                    <p:cond delay="0"/>
                                  </p:stCondLst>
                                  <p:childTnLst>
                                    <p:set>
                                      <p:cBhvr>
                                        <p:cTn id="9" dur="1" fill="hold">
                                          <p:stCondLst>
                                            <p:cond delay="0"/>
                                          </p:stCondLst>
                                        </p:cTn>
                                        <p:tgtEl>
                                          <p:spTgt spid="459"/>
                                        </p:tgtEl>
                                        <p:attrNameLst>
                                          <p:attrName>style.visibility</p:attrName>
                                        </p:attrNameLst>
                                      </p:cBhvr>
                                      <p:to>
                                        <p:strVal val="visible"/>
                                      </p:to>
                                    </p:set>
                                    <p:animEffect transition="in" filter="fade">
                                      <p:cBhvr>
                                        <p:cTn id="10" dur="1000"/>
                                        <p:tgtEl>
                                          <p:spTgt spid="459"/>
                                        </p:tgtEl>
                                      </p:cBhvr>
                                    </p:animEffect>
                                  </p:childTnLst>
                                </p:cTn>
                              </p:par>
                              <p:par>
                                <p:cTn id="11" presetID="10" presetClass="entr" presetSubtype="0" fill="hold" nodeType="withEffect">
                                  <p:stCondLst>
                                    <p:cond delay="0"/>
                                  </p:stCondLst>
                                  <p:childTnLst>
                                    <p:set>
                                      <p:cBhvr>
                                        <p:cTn id="12" dur="1" fill="hold">
                                          <p:stCondLst>
                                            <p:cond delay="0"/>
                                          </p:stCondLst>
                                        </p:cTn>
                                        <p:tgtEl>
                                          <p:spTgt spid="462"/>
                                        </p:tgtEl>
                                        <p:attrNameLst>
                                          <p:attrName>style.visibility</p:attrName>
                                        </p:attrNameLst>
                                      </p:cBhvr>
                                      <p:to>
                                        <p:strVal val="visible"/>
                                      </p:to>
                                    </p:set>
                                    <p:animEffect transition="in" filter="fade">
                                      <p:cBhvr>
                                        <p:cTn id="13" dur="1000"/>
                                        <p:tgtEl>
                                          <p:spTgt spid="462"/>
                                        </p:tgtEl>
                                      </p:cBhvr>
                                    </p:animEffect>
                                  </p:childTnLst>
                                </p:cTn>
                              </p:par>
                              <p:par>
                                <p:cTn id="14" presetID="10" presetClass="entr" presetSubtype="0" fill="hold" nodeType="withEffect">
                                  <p:stCondLst>
                                    <p:cond delay="0"/>
                                  </p:stCondLst>
                                  <p:childTnLst>
                                    <p:set>
                                      <p:cBhvr>
                                        <p:cTn id="15" dur="1" fill="hold">
                                          <p:stCondLst>
                                            <p:cond delay="0"/>
                                          </p:stCondLst>
                                        </p:cTn>
                                        <p:tgtEl>
                                          <p:spTgt spid="461"/>
                                        </p:tgtEl>
                                        <p:attrNameLst>
                                          <p:attrName>style.visibility</p:attrName>
                                        </p:attrNameLst>
                                      </p:cBhvr>
                                      <p:to>
                                        <p:strVal val="visible"/>
                                      </p:to>
                                    </p:set>
                                    <p:animEffect transition="in" filter="fade">
                                      <p:cBhvr>
                                        <p:cTn id="16" dur="1000"/>
                                        <p:tgtEl>
                                          <p:spTgt spid="461"/>
                                        </p:tgtEl>
                                      </p:cBhvr>
                                    </p:animEffect>
                                  </p:childTnLst>
                                </p:cTn>
                              </p:par>
                              <p:par>
                                <p:cTn id="17" presetID="10" presetClass="entr" presetSubtype="0" fill="hold" nodeType="withEffect">
                                  <p:stCondLst>
                                    <p:cond delay="0"/>
                                  </p:stCondLst>
                                  <p:childTnLst>
                                    <p:set>
                                      <p:cBhvr>
                                        <p:cTn id="18" dur="1" fill="hold">
                                          <p:stCondLst>
                                            <p:cond delay="0"/>
                                          </p:stCondLst>
                                        </p:cTn>
                                        <p:tgtEl>
                                          <p:spTgt spid="463"/>
                                        </p:tgtEl>
                                        <p:attrNameLst>
                                          <p:attrName>style.visibility</p:attrName>
                                        </p:attrNameLst>
                                      </p:cBhvr>
                                      <p:to>
                                        <p:strVal val="visible"/>
                                      </p:to>
                                    </p:set>
                                    <p:animEffect transition="in" filter="fade">
                                      <p:cBhvr>
                                        <p:cTn id="19" dur="1000"/>
                                        <p:tgtEl>
                                          <p:spTgt spid="463"/>
                                        </p:tgtEl>
                                      </p:cBhvr>
                                    </p:animEffect>
                                  </p:childTnLst>
                                </p:cTn>
                              </p:par>
                              <p:par>
                                <p:cTn id="20" presetID="10" presetClass="entr" presetSubtype="0" fill="hold" nodeType="withEffect">
                                  <p:stCondLst>
                                    <p:cond delay="0"/>
                                  </p:stCondLst>
                                  <p:childTnLst>
                                    <p:set>
                                      <p:cBhvr>
                                        <p:cTn id="21" dur="1" fill="hold">
                                          <p:stCondLst>
                                            <p:cond delay="0"/>
                                          </p:stCondLst>
                                        </p:cTn>
                                        <p:tgtEl>
                                          <p:spTgt spid="464"/>
                                        </p:tgtEl>
                                        <p:attrNameLst>
                                          <p:attrName>style.visibility</p:attrName>
                                        </p:attrNameLst>
                                      </p:cBhvr>
                                      <p:to>
                                        <p:strVal val="visible"/>
                                      </p:to>
                                    </p:set>
                                    <p:animEffect transition="in" filter="fade">
                                      <p:cBhvr>
                                        <p:cTn id="22" dur="1000"/>
                                        <p:tgtEl>
                                          <p:spTgt spid="4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5"/>
                                        </p:tgtEl>
                                        <p:attrNameLst>
                                          <p:attrName>style.visibility</p:attrName>
                                        </p:attrNameLst>
                                      </p:cBhvr>
                                      <p:to>
                                        <p:strVal val="visible"/>
                                      </p:to>
                                    </p:set>
                                    <p:animEffect transition="in" filter="fade">
                                      <p:cBhvr>
                                        <p:cTn id="27" dur="1000"/>
                                        <p:tgtEl>
                                          <p:spTgt spid="455"/>
                                        </p:tgtEl>
                                      </p:cBhvr>
                                    </p:animEffect>
                                  </p:childTnLst>
                                </p:cTn>
                              </p:par>
                              <p:par>
                                <p:cTn id="28" presetID="10" presetClass="entr" presetSubtype="0" fill="hold" nodeType="withEffect">
                                  <p:stCondLst>
                                    <p:cond delay="0"/>
                                  </p:stCondLst>
                                  <p:childTnLst>
                                    <p:set>
                                      <p:cBhvr>
                                        <p:cTn id="29" dur="1" fill="hold">
                                          <p:stCondLst>
                                            <p:cond delay="0"/>
                                          </p:stCondLst>
                                        </p:cTn>
                                        <p:tgtEl>
                                          <p:spTgt spid="467"/>
                                        </p:tgtEl>
                                        <p:attrNameLst>
                                          <p:attrName>style.visibility</p:attrName>
                                        </p:attrNameLst>
                                      </p:cBhvr>
                                      <p:to>
                                        <p:strVal val="visible"/>
                                      </p:to>
                                    </p:set>
                                    <p:animEffect transition="in" filter="fade">
                                      <p:cBhvr>
                                        <p:cTn id="30" dur="1000"/>
                                        <p:tgtEl>
                                          <p:spTgt spid="467"/>
                                        </p:tgtEl>
                                      </p:cBhvr>
                                    </p:animEffect>
                                  </p:childTnLst>
                                </p:cTn>
                              </p:par>
                              <p:par>
                                <p:cTn id="31" presetID="10" presetClass="entr" presetSubtype="0" fill="hold" nodeType="withEffect">
                                  <p:stCondLst>
                                    <p:cond delay="0"/>
                                  </p:stCondLst>
                                  <p:childTnLst>
                                    <p:set>
                                      <p:cBhvr>
                                        <p:cTn id="32" dur="1" fill="hold">
                                          <p:stCondLst>
                                            <p:cond delay="0"/>
                                          </p:stCondLst>
                                        </p:cTn>
                                        <p:tgtEl>
                                          <p:spTgt spid="466"/>
                                        </p:tgtEl>
                                        <p:attrNameLst>
                                          <p:attrName>style.visibility</p:attrName>
                                        </p:attrNameLst>
                                      </p:cBhvr>
                                      <p:to>
                                        <p:strVal val="visible"/>
                                      </p:to>
                                    </p:set>
                                    <p:animEffect transition="in" filter="fade">
                                      <p:cBhvr>
                                        <p:cTn id="33" dur="1000"/>
                                        <p:tgtEl>
                                          <p:spTgt spid="466"/>
                                        </p:tgtEl>
                                      </p:cBhvr>
                                    </p:animEffect>
                                  </p:childTnLst>
                                </p:cTn>
                              </p:par>
                              <p:par>
                                <p:cTn id="34" presetID="10" presetClass="entr" presetSubtype="0" fill="hold" nodeType="withEffect">
                                  <p:stCondLst>
                                    <p:cond delay="0"/>
                                  </p:stCondLst>
                                  <p:childTnLst>
                                    <p:set>
                                      <p:cBhvr>
                                        <p:cTn id="35" dur="1" fill="hold">
                                          <p:stCondLst>
                                            <p:cond delay="0"/>
                                          </p:stCondLst>
                                        </p:cTn>
                                        <p:tgtEl>
                                          <p:spTgt spid="465"/>
                                        </p:tgtEl>
                                        <p:attrNameLst>
                                          <p:attrName>style.visibility</p:attrName>
                                        </p:attrNameLst>
                                      </p:cBhvr>
                                      <p:to>
                                        <p:strVal val="visible"/>
                                      </p:to>
                                    </p:set>
                                    <p:animEffect transition="in" filter="fade">
                                      <p:cBhvr>
                                        <p:cTn id="36"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646111" y="452718"/>
            <a:ext cx="9404723" cy="140053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Discussion </a:t>
            </a:r>
            <a:endParaRPr/>
          </a:p>
        </p:txBody>
      </p:sp>
      <p:sp>
        <p:nvSpPr>
          <p:cNvPr id="473" name="Shape 473"/>
          <p:cNvSpPr/>
          <p:nvPr/>
        </p:nvSpPr>
        <p:spPr>
          <a:xfrm>
            <a:off x="3520150" y="1558750"/>
            <a:ext cx="7377000" cy="45348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txBox="1"/>
          <p:nvPr/>
        </p:nvSpPr>
        <p:spPr>
          <a:xfrm>
            <a:off x="3709600" y="1769125"/>
            <a:ext cx="6998100" cy="41562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chemeClr val="dk2"/>
              </a:buClr>
              <a:buSzPts val="1800"/>
              <a:buFont typeface="Century Gothic"/>
              <a:buChar char="⬦"/>
            </a:pPr>
            <a:r>
              <a:rPr lang="en-US" sz="1800">
                <a:latin typeface="Century Gothic"/>
                <a:ea typeface="Century Gothic"/>
                <a:cs typeface="Century Gothic"/>
                <a:sym typeface="Century Gothic"/>
              </a:rPr>
              <a:t>There was a limited number of males taking survey, and their results cannot be generalized to the general population.</a:t>
            </a:r>
            <a:br>
              <a:rPr lang="en-US" sz="1800">
                <a:latin typeface="Century Gothic"/>
                <a:ea typeface="Century Gothic"/>
                <a:cs typeface="Century Gothic"/>
                <a:sym typeface="Century Gothic"/>
              </a:rPr>
            </a:br>
            <a:endParaRPr sz="1800">
              <a:latin typeface="Century Gothic"/>
              <a:ea typeface="Century Gothic"/>
              <a:cs typeface="Century Gothic"/>
              <a:sym typeface="Century Gothic"/>
            </a:endParaRPr>
          </a:p>
          <a:p>
            <a:pPr marL="457200" lvl="0" indent="-342900" rtl="0">
              <a:spcBef>
                <a:spcPts val="0"/>
              </a:spcBef>
              <a:spcAft>
                <a:spcPts val="0"/>
              </a:spcAft>
              <a:buClr>
                <a:schemeClr val="dk2"/>
              </a:buClr>
              <a:buSzPts val="1800"/>
              <a:buFont typeface="Century Gothic"/>
              <a:buChar char="⬦"/>
            </a:pPr>
            <a:r>
              <a:rPr lang="en-US" sz="1800">
                <a:latin typeface="Century Gothic"/>
                <a:ea typeface="Century Gothic"/>
                <a:cs typeface="Century Gothic"/>
                <a:sym typeface="Century Gothic"/>
              </a:rPr>
              <a:t>The sample size was smaller than we had hoped for, and the results cannot be generalized to the general population.</a:t>
            </a:r>
            <a:br>
              <a:rPr lang="en-US" sz="1800">
                <a:latin typeface="Century Gothic"/>
                <a:ea typeface="Century Gothic"/>
                <a:cs typeface="Century Gothic"/>
                <a:sym typeface="Century Gothic"/>
              </a:rPr>
            </a:br>
            <a:endParaRPr sz="1800">
              <a:latin typeface="Century Gothic"/>
              <a:ea typeface="Century Gothic"/>
              <a:cs typeface="Century Gothic"/>
              <a:sym typeface="Century Gothic"/>
            </a:endParaRPr>
          </a:p>
          <a:p>
            <a:pPr marL="457200" lvl="0" indent="-342900" rtl="0">
              <a:spcBef>
                <a:spcPts val="0"/>
              </a:spcBef>
              <a:spcAft>
                <a:spcPts val="0"/>
              </a:spcAft>
              <a:buClr>
                <a:schemeClr val="dk2"/>
              </a:buClr>
              <a:buSzPts val="1800"/>
              <a:buFont typeface="Century Gothic"/>
              <a:buChar char="⬦"/>
            </a:pPr>
            <a:r>
              <a:rPr lang="en-US" sz="1800">
                <a:latin typeface="Century Gothic"/>
                <a:ea typeface="Century Gothic"/>
                <a:cs typeface="Century Gothic"/>
                <a:sym typeface="Century Gothic"/>
              </a:rPr>
              <a:t>Participants may just dislike one or both of the fonts chosen, and that will affect their selections.</a:t>
            </a:r>
            <a:br>
              <a:rPr lang="en-US" sz="1800">
                <a:latin typeface="Century Gothic"/>
                <a:ea typeface="Century Gothic"/>
                <a:cs typeface="Century Gothic"/>
                <a:sym typeface="Century Gothic"/>
              </a:rPr>
            </a:br>
            <a:endParaRPr sz="1800">
              <a:latin typeface="Century Gothic"/>
              <a:ea typeface="Century Gothic"/>
              <a:cs typeface="Century Gothic"/>
              <a:sym typeface="Century Gothic"/>
            </a:endParaRPr>
          </a:p>
          <a:p>
            <a:pPr marL="457200" lvl="0" indent="-342900" rtl="0">
              <a:spcBef>
                <a:spcPts val="0"/>
              </a:spcBef>
              <a:spcAft>
                <a:spcPts val="0"/>
              </a:spcAft>
              <a:buClr>
                <a:schemeClr val="dk2"/>
              </a:buClr>
              <a:buSzPts val="1800"/>
              <a:buFont typeface="Century Gothic"/>
              <a:buChar char="⬦"/>
            </a:pPr>
            <a:r>
              <a:rPr lang="en-US" sz="1800">
                <a:latin typeface="Century Gothic"/>
                <a:ea typeface="Century Gothic"/>
                <a:cs typeface="Century Gothic"/>
                <a:sym typeface="Century Gothic"/>
              </a:rPr>
              <a:t>Limited time kept the survey short, so there were only a few questions about each product. More questions might have given a more complete picture.</a:t>
            </a:r>
            <a:endParaRPr sz="1800">
              <a:latin typeface="Century Gothic"/>
              <a:ea typeface="Century Gothic"/>
              <a:cs typeface="Century Gothic"/>
              <a:sym typeface="Century Gothic"/>
            </a:endParaRPr>
          </a:p>
          <a:p>
            <a:pPr marL="0" lvl="0" indent="0" rtl="0">
              <a:spcBef>
                <a:spcPts val="0"/>
              </a:spcBef>
              <a:spcAft>
                <a:spcPts val="0"/>
              </a:spcAft>
              <a:buNone/>
            </a:pPr>
            <a:endParaRPr sz="2000">
              <a:latin typeface="Century Gothic"/>
              <a:ea typeface="Century Gothic"/>
              <a:cs typeface="Century Gothic"/>
              <a:sym typeface="Century Gothic"/>
            </a:endParaRPr>
          </a:p>
        </p:txBody>
      </p:sp>
      <p:sp>
        <p:nvSpPr>
          <p:cNvPr id="475" name="Shape 475"/>
          <p:cNvSpPr/>
          <p:nvPr/>
        </p:nvSpPr>
        <p:spPr>
          <a:xfrm>
            <a:off x="827450" y="1970450"/>
            <a:ext cx="2131704" cy="1654776"/>
          </a:xfrm>
          <a:prstGeom prst="flowChartTerminator">
            <a:avLst/>
          </a:prstGeom>
          <a:solidFill>
            <a:srgbClr val="9CDD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txBox="1"/>
          <p:nvPr/>
        </p:nvSpPr>
        <p:spPr>
          <a:xfrm>
            <a:off x="1023750" y="2531363"/>
            <a:ext cx="1739100" cy="785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latin typeface="Century Gothic"/>
                <a:ea typeface="Century Gothic"/>
                <a:cs typeface="Century Gothic"/>
                <a:sym typeface="Century Gothic"/>
              </a:rPr>
              <a:t>Limitations</a:t>
            </a:r>
            <a:endParaRPr sz="2400">
              <a:latin typeface="Century Gothic"/>
              <a:ea typeface="Century Gothic"/>
              <a:cs typeface="Century Gothic"/>
              <a:sym typeface="Century Gothic"/>
            </a:endParaRPr>
          </a:p>
        </p:txBody>
      </p:sp>
      <p:sp>
        <p:nvSpPr>
          <p:cNvPr id="477" name="Shape 477"/>
          <p:cNvSpPr/>
          <p:nvPr/>
        </p:nvSpPr>
        <p:spPr>
          <a:xfrm rot="10800000" flipH="1">
            <a:off x="1696975" y="3807650"/>
            <a:ext cx="1472700" cy="841500"/>
          </a:xfrm>
          <a:prstGeom prst="bentArrow">
            <a:avLst>
              <a:gd name="adj1" fmla="val 25000"/>
              <a:gd name="adj2" fmla="val 25000"/>
              <a:gd name="adj3" fmla="val 25000"/>
              <a:gd name="adj4" fmla="val 43750"/>
            </a:avLst>
          </a:prstGeom>
          <a:solidFill>
            <a:srgbClr val="86D1D8">
              <a:alpha val="4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646111" y="452718"/>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Discussion cont. </a:t>
            </a:r>
            <a:endParaRPr/>
          </a:p>
        </p:txBody>
      </p:sp>
      <p:sp>
        <p:nvSpPr>
          <p:cNvPr id="483" name="Shape 483"/>
          <p:cNvSpPr/>
          <p:nvPr/>
        </p:nvSpPr>
        <p:spPr>
          <a:xfrm>
            <a:off x="3520150" y="2015950"/>
            <a:ext cx="7377000" cy="36375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txBox="1"/>
          <p:nvPr/>
        </p:nvSpPr>
        <p:spPr>
          <a:xfrm>
            <a:off x="3765700" y="2186700"/>
            <a:ext cx="6998100" cy="2847000"/>
          </a:xfrm>
          <a:prstGeom prst="rect">
            <a:avLst/>
          </a:prstGeom>
          <a:noFill/>
          <a:ln>
            <a:noFill/>
          </a:ln>
        </p:spPr>
        <p:txBody>
          <a:bodyPr spcFirstLastPara="1" wrap="square" lIns="91425" tIns="91425" rIns="91425" bIns="91425" anchor="t" anchorCtr="0">
            <a:noAutofit/>
          </a:bodyPr>
          <a:lstStyle/>
          <a:p>
            <a:pPr marL="457200" lvl="0" indent="-355600" rtl="0">
              <a:spcBef>
                <a:spcPts val="0"/>
              </a:spcBef>
              <a:spcAft>
                <a:spcPts val="0"/>
              </a:spcAft>
              <a:buClr>
                <a:schemeClr val="dk2"/>
              </a:buClr>
              <a:buSzPts val="2000"/>
              <a:buFont typeface="Century Gothic"/>
              <a:buChar char="⬦"/>
            </a:pPr>
            <a:r>
              <a:rPr lang="en-US" sz="2000">
                <a:solidFill>
                  <a:schemeClr val="dk1"/>
                </a:solidFill>
                <a:latin typeface="Century Gothic"/>
                <a:ea typeface="Century Gothic"/>
                <a:cs typeface="Century Gothic"/>
                <a:sym typeface="Century Gothic"/>
              </a:rPr>
              <a:t>A larger study using a variety of products could potentially decrease the possibility of general disinterest in one type of product.</a:t>
            </a:r>
            <a:br>
              <a:rPr lang="en-US" sz="2000">
                <a:solidFill>
                  <a:schemeClr val="dk1"/>
                </a:solidFill>
                <a:latin typeface="Century Gothic"/>
                <a:ea typeface="Century Gothic"/>
                <a:cs typeface="Century Gothic"/>
                <a:sym typeface="Century Gothic"/>
              </a:rPr>
            </a:br>
            <a:endParaRPr sz="2000">
              <a:solidFill>
                <a:schemeClr val="dk1"/>
              </a:solidFill>
              <a:latin typeface="Century Gothic"/>
              <a:ea typeface="Century Gothic"/>
              <a:cs typeface="Century Gothic"/>
              <a:sym typeface="Century Gothic"/>
            </a:endParaRPr>
          </a:p>
          <a:p>
            <a:pPr marL="457200" lvl="0" indent="-355600" rtl="0">
              <a:spcBef>
                <a:spcPts val="0"/>
              </a:spcBef>
              <a:spcAft>
                <a:spcPts val="0"/>
              </a:spcAft>
              <a:buClr>
                <a:schemeClr val="dk2"/>
              </a:buClr>
              <a:buSzPts val="2000"/>
              <a:buFont typeface="Century Gothic"/>
              <a:buChar char="⬦"/>
            </a:pPr>
            <a:r>
              <a:rPr lang="en-US" sz="2000">
                <a:solidFill>
                  <a:schemeClr val="dk1"/>
                </a:solidFill>
                <a:latin typeface="Century Gothic"/>
                <a:ea typeface="Century Gothic"/>
                <a:cs typeface="Century Gothic"/>
                <a:sym typeface="Century Gothic"/>
              </a:rPr>
              <a:t>Use of a larger variety of fonts could decrease dislike for one particular font style.</a:t>
            </a:r>
            <a:br>
              <a:rPr lang="en-US" sz="2000">
                <a:solidFill>
                  <a:schemeClr val="dk1"/>
                </a:solidFill>
                <a:latin typeface="Century Gothic"/>
                <a:ea typeface="Century Gothic"/>
                <a:cs typeface="Century Gothic"/>
                <a:sym typeface="Century Gothic"/>
              </a:rPr>
            </a:br>
            <a:endParaRPr sz="2000">
              <a:solidFill>
                <a:schemeClr val="dk1"/>
              </a:solidFill>
              <a:latin typeface="Century Gothic"/>
              <a:ea typeface="Century Gothic"/>
              <a:cs typeface="Century Gothic"/>
              <a:sym typeface="Century Gothic"/>
            </a:endParaRPr>
          </a:p>
          <a:p>
            <a:pPr marL="457200" lvl="0" indent="-355600" rtl="0">
              <a:spcBef>
                <a:spcPts val="0"/>
              </a:spcBef>
              <a:spcAft>
                <a:spcPts val="0"/>
              </a:spcAft>
              <a:buClr>
                <a:schemeClr val="dk2"/>
              </a:buClr>
              <a:buSzPts val="2000"/>
              <a:buFont typeface="Century Gothic"/>
              <a:buChar char="⬦"/>
            </a:pPr>
            <a:r>
              <a:rPr lang="en-US" sz="2000">
                <a:solidFill>
                  <a:schemeClr val="dk1"/>
                </a:solidFill>
                <a:latin typeface="Century Gothic"/>
                <a:ea typeface="Century Gothic"/>
                <a:cs typeface="Century Gothic"/>
                <a:sym typeface="Century Gothic"/>
              </a:rPr>
              <a:t>Future studies could ask questions to determine how consumers perceive the value of a product based on the font used. </a:t>
            </a:r>
            <a:endParaRPr sz="2000">
              <a:latin typeface="Century Gothic"/>
              <a:ea typeface="Century Gothic"/>
              <a:cs typeface="Century Gothic"/>
              <a:sym typeface="Century Gothic"/>
            </a:endParaRPr>
          </a:p>
        </p:txBody>
      </p:sp>
      <p:sp>
        <p:nvSpPr>
          <p:cNvPr id="485" name="Shape 485"/>
          <p:cNvSpPr/>
          <p:nvPr/>
        </p:nvSpPr>
        <p:spPr>
          <a:xfrm>
            <a:off x="827450" y="1970450"/>
            <a:ext cx="2398194" cy="1654776"/>
          </a:xfrm>
          <a:prstGeom prst="flowChartTerminator">
            <a:avLst/>
          </a:prstGeom>
          <a:solidFill>
            <a:srgbClr val="9CDD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txBox="1"/>
          <p:nvPr/>
        </p:nvSpPr>
        <p:spPr>
          <a:xfrm>
            <a:off x="827450" y="2360650"/>
            <a:ext cx="2398200" cy="105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Century Gothic"/>
                <a:ea typeface="Century Gothic"/>
                <a:cs typeface="Century Gothic"/>
                <a:sym typeface="Century Gothic"/>
              </a:rPr>
              <a:t>Recommendations for further studies</a:t>
            </a:r>
            <a:endParaRPr sz="1800">
              <a:latin typeface="Century Gothic"/>
              <a:ea typeface="Century Gothic"/>
              <a:cs typeface="Century Gothic"/>
              <a:sym typeface="Century Gothic"/>
            </a:endParaRPr>
          </a:p>
        </p:txBody>
      </p:sp>
      <p:sp>
        <p:nvSpPr>
          <p:cNvPr id="487" name="Shape 487"/>
          <p:cNvSpPr/>
          <p:nvPr/>
        </p:nvSpPr>
        <p:spPr>
          <a:xfrm rot="10800000" flipH="1">
            <a:off x="1696975" y="3807650"/>
            <a:ext cx="1472700" cy="841500"/>
          </a:xfrm>
          <a:prstGeom prst="bentArrow">
            <a:avLst>
              <a:gd name="adj1" fmla="val 25000"/>
              <a:gd name="adj2" fmla="val 25000"/>
              <a:gd name="adj3" fmla="val 25000"/>
              <a:gd name="adj4" fmla="val 43750"/>
            </a:avLst>
          </a:prstGeom>
          <a:solidFill>
            <a:srgbClr val="86D1D8">
              <a:alpha val="4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646111" y="452718"/>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References  </a:t>
            </a:r>
            <a:endParaRPr/>
          </a:p>
        </p:txBody>
      </p:sp>
      <p:sp>
        <p:nvSpPr>
          <p:cNvPr id="493" name="Shape 493"/>
          <p:cNvSpPr/>
          <p:nvPr/>
        </p:nvSpPr>
        <p:spPr>
          <a:xfrm>
            <a:off x="841550" y="1320325"/>
            <a:ext cx="9831000" cy="5062800"/>
          </a:xfrm>
          <a:prstGeom prst="flowChartAlternateProcess">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txBox="1"/>
          <p:nvPr/>
        </p:nvSpPr>
        <p:spPr>
          <a:xfrm>
            <a:off x="1213100" y="1600825"/>
            <a:ext cx="9087900" cy="4726200"/>
          </a:xfrm>
          <a:prstGeom prst="rect">
            <a:avLst/>
          </a:prstGeom>
          <a:noFill/>
          <a:ln>
            <a:noFill/>
          </a:ln>
        </p:spPr>
        <p:txBody>
          <a:bodyPr spcFirstLastPara="1" wrap="square" lIns="91425" tIns="91425" rIns="91425" bIns="91425" anchor="t" anchorCtr="0">
            <a:noAutofit/>
          </a:bodyPr>
          <a:lstStyle/>
          <a:p>
            <a:pPr marL="457200" lvl="0" indent="-342900" rtl="0">
              <a:spcBef>
                <a:spcPts val="1000"/>
              </a:spcBef>
              <a:spcAft>
                <a:spcPts val="0"/>
              </a:spcAft>
              <a:buClr>
                <a:schemeClr val="dk2"/>
              </a:buClr>
              <a:buSzPts val="1800"/>
              <a:buFont typeface="Century Gothic"/>
              <a:buChar char="⬗"/>
            </a:pPr>
            <a:r>
              <a:rPr lang="en-US" sz="1800">
                <a:solidFill>
                  <a:schemeClr val="dk1"/>
                </a:solidFill>
                <a:latin typeface="Century Gothic"/>
                <a:ea typeface="Century Gothic"/>
                <a:cs typeface="Century Gothic"/>
                <a:sym typeface="Century Gothic"/>
              </a:rPr>
              <a:t>Choi, S. M., &amp; Kang, M. (2013). The Effects of Typeface on Advertising and Brand Evaluations : The Role of Semantic Congruence. The Journal of Advertising and Promotion Research,2(2). Retrieved March 15, 2018.</a:t>
            </a:r>
            <a:br>
              <a:rPr lang="en-US"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a:p>
            <a:pPr marL="457200" lvl="0" indent="-342900" rtl="0">
              <a:spcBef>
                <a:spcPts val="0"/>
              </a:spcBef>
              <a:spcAft>
                <a:spcPts val="0"/>
              </a:spcAft>
              <a:buClr>
                <a:schemeClr val="dk2"/>
              </a:buClr>
              <a:buSzPts val="1800"/>
              <a:buFont typeface="Century Gothic"/>
              <a:buChar char="⬗"/>
            </a:pPr>
            <a:r>
              <a:rPr lang="en-US" sz="1800">
                <a:solidFill>
                  <a:schemeClr val="dk1"/>
                </a:solidFill>
                <a:latin typeface="Century Gothic"/>
                <a:ea typeface="Century Gothic"/>
                <a:cs typeface="Century Gothic"/>
                <a:sym typeface="Century Gothic"/>
              </a:rPr>
              <a:t>Fenko A., Drost W. (2014). A study in pink: what determines the success of gender-specific advertising. 13th International Conferences on Research in Advertising (ICORIA), Amsterdam.</a:t>
            </a:r>
            <a:br>
              <a:rPr lang="en-US"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a:p>
            <a:pPr marL="457200" lvl="0" indent="-342900" rtl="0">
              <a:spcBef>
                <a:spcPts val="0"/>
              </a:spcBef>
              <a:spcAft>
                <a:spcPts val="0"/>
              </a:spcAft>
              <a:buClr>
                <a:schemeClr val="dk2"/>
              </a:buClr>
              <a:buSzPts val="1800"/>
              <a:buFont typeface="Century Gothic"/>
              <a:buChar char="⬗"/>
            </a:pPr>
            <a:r>
              <a:rPr lang="en-US" sz="1800">
                <a:solidFill>
                  <a:schemeClr val="dk1"/>
                </a:solidFill>
                <a:latin typeface="Century Gothic"/>
                <a:ea typeface="Century Gothic"/>
                <a:cs typeface="Century Gothic"/>
                <a:sym typeface="Century Gothic"/>
              </a:rPr>
              <a:t>Gump, John E. “The Readability of Typefaces and the Subsequent Mood or Emotion Created in the Reader.” Journal of Education for Business, vol. 76, no. 5, 2001, pp. 270–273.,doi:10.1080/08832320109599647.    </a:t>
            </a:r>
            <a:br>
              <a:rPr lang="en-US"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a:p>
            <a:pPr marL="457200" lvl="0" indent="-342900" rtl="0">
              <a:spcBef>
                <a:spcPts val="0"/>
              </a:spcBef>
              <a:spcAft>
                <a:spcPts val="0"/>
              </a:spcAft>
              <a:buClr>
                <a:schemeClr val="dk2"/>
              </a:buClr>
              <a:buSzPts val="1800"/>
              <a:buFont typeface="Century Gothic"/>
              <a:buChar char="⬗"/>
            </a:pPr>
            <a:r>
              <a:rPr lang="en-US" sz="1800">
                <a:solidFill>
                  <a:schemeClr val="dk1"/>
                </a:solidFill>
                <a:latin typeface="Century Gothic"/>
                <a:ea typeface="Century Gothic"/>
                <a:cs typeface="Century Gothic"/>
                <a:sym typeface="Century Gothic"/>
              </a:rPr>
              <a:t>Tantillo, J., DiLorenzo-Aiss, J., &amp; Mathisen, R. E. (1995). Quantifying perceived differences in type styles: An exploratory study. Psychology &amp; Marketing, 12(5), 447–57</a:t>
            </a:r>
            <a:endParaRPr sz="1800">
              <a:solidFill>
                <a:schemeClr val="dk1"/>
              </a:solidFill>
              <a:latin typeface="Century Gothic"/>
              <a:ea typeface="Century Gothic"/>
              <a:cs typeface="Century Gothic"/>
              <a:sym typeface="Century Gothic"/>
            </a:endParaRPr>
          </a:p>
          <a:p>
            <a:pPr marL="0" lvl="0" indent="0" rtl="0">
              <a:spcBef>
                <a:spcPts val="1000"/>
              </a:spcBef>
              <a:spcAft>
                <a:spcPts val="0"/>
              </a:spcAft>
              <a:buClr>
                <a:srgbClr val="86D1D8"/>
              </a:buClr>
              <a:buSzPts val="1600"/>
              <a:buFont typeface="Noto Sans Symbols"/>
              <a:buNone/>
            </a:pPr>
            <a:endParaRPr sz="1700">
              <a:solidFill>
                <a:schemeClr val="dk1"/>
              </a:solidFill>
              <a:latin typeface="Century Gothic"/>
              <a:ea typeface="Century Gothic"/>
              <a:cs typeface="Century Gothic"/>
              <a:sym typeface="Century Gothic"/>
            </a:endParaRPr>
          </a:p>
          <a:p>
            <a:pPr marL="0" lvl="0" indent="0" rtl="0">
              <a:spcBef>
                <a:spcPts val="1000"/>
              </a:spcBef>
              <a:spcAft>
                <a:spcPts val="0"/>
              </a:spcAft>
              <a:buClr>
                <a:schemeClr val="dk1"/>
              </a:buClr>
              <a:buSzPts val="1100"/>
              <a:buFont typeface="Arial"/>
              <a:buNone/>
            </a:pPr>
            <a:endParaRPr>
              <a:solidFill>
                <a:schemeClr val="dk1"/>
              </a:solidFill>
              <a:latin typeface="Century Gothic"/>
              <a:ea typeface="Century Gothic"/>
              <a:cs typeface="Century Gothic"/>
              <a:sym typeface="Century Gothic"/>
            </a:endParaRPr>
          </a:p>
          <a:p>
            <a:pPr marL="101600" lvl="0" indent="0" rtl="0">
              <a:spcBef>
                <a:spcPts val="0"/>
              </a:spcBef>
              <a:spcAft>
                <a:spcPts val="0"/>
              </a:spcAft>
              <a:buClr>
                <a:srgbClr val="86D1D8"/>
              </a:buClr>
              <a:buSzPts val="1600"/>
              <a:buFont typeface="Noto Sans Symbols"/>
              <a:buNone/>
            </a:pPr>
            <a:endParaRPr sz="1800">
              <a:solidFill>
                <a:schemeClr val="dk1"/>
              </a:solidFill>
              <a:latin typeface="Century Gothic"/>
              <a:ea typeface="Century Gothic"/>
              <a:cs typeface="Century Gothic"/>
              <a:sym typeface="Century Gothic"/>
            </a:endParaRPr>
          </a:p>
          <a:p>
            <a:pPr marL="0" lvl="0" indent="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518925" y="452725"/>
            <a:ext cx="97050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Research Background: Ch</a:t>
            </a:r>
            <a:r>
              <a:rPr lang="en-US"/>
              <a:t>oi &amp; Kang</a:t>
            </a:r>
            <a:r>
              <a:rPr lang="en-US" sz="4200" b="0" i="0" u="none" strike="noStrike" cap="none">
                <a:solidFill>
                  <a:schemeClr val="lt2"/>
                </a:solidFill>
                <a:latin typeface="Century Gothic"/>
                <a:ea typeface="Century Gothic"/>
                <a:cs typeface="Century Gothic"/>
                <a:sym typeface="Century Gothic"/>
              </a:rPr>
              <a:t> </a:t>
            </a:r>
            <a:endParaRPr/>
          </a:p>
        </p:txBody>
      </p:sp>
      <p:sp>
        <p:nvSpPr>
          <p:cNvPr id="168" name="Shape 168"/>
          <p:cNvSpPr/>
          <p:nvPr/>
        </p:nvSpPr>
        <p:spPr>
          <a:xfrm>
            <a:off x="1566000" y="2024875"/>
            <a:ext cx="9060000" cy="34797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txBox="1">
            <a:spLocks noGrp="1"/>
          </p:cNvSpPr>
          <p:nvPr>
            <p:ph type="body" idx="1"/>
          </p:nvPr>
        </p:nvSpPr>
        <p:spPr>
          <a:xfrm>
            <a:off x="1622700" y="2062647"/>
            <a:ext cx="8946600" cy="2427900"/>
          </a:xfrm>
          <a:prstGeom prst="rect">
            <a:avLst/>
          </a:prstGeom>
          <a:noFill/>
          <a:ln>
            <a:noFill/>
          </a:ln>
        </p:spPr>
        <p:txBody>
          <a:bodyPr spcFirstLastPara="1" wrap="square" lIns="91425" tIns="45700" rIns="91425" bIns="45700" anchor="t" anchorCtr="0">
            <a:noAutofit/>
          </a:bodyPr>
          <a:lstStyle/>
          <a:p>
            <a:pPr marL="457200" lvl="0" indent="-342900" rtl="0">
              <a:spcBef>
                <a:spcPts val="1000"/>
              </a:spcBef>
              <a:spcAft>
                <a:spcPts val="0"/>
              </a:spcAft>
              <a:buClr>
                <a:schemeClr val="dk2"/>
              </a:buClr>
              <a:buSzPts val="1800"/>
              <a:buChar char="⬦"/>
            </a:pPr>
            <a:r>
              <a:rPr lang="en-US" sz="1800">
                <a:solidFill>
                  <a:srgbClr val="000000"/>
                </a:solidFill>
              </a:rPr>
              <a:t>Choi &amp; Kang (2013) conducted a study to determine whether </a:t>
            </a:r>
            <a:r>
              <a:rPr lang="en-US" sz="1800" u="sng">
                <a:solidFill>
                  <a:srgbClr val="000000"/>
                </a:solidFill>
              </a:rPr>
              <a:t>hard</a:t>
            </a:r>
            <a:r>
              <a:rPr lang="en-US" sz="1800">
                <a:solidFill>
                  <a:srgbClr val="000000"/>
                </a:solidFill>
              </a:rPr>
              <a:t> and </a:t>
            </a:r>
            <a:r>
              <a:rPr lang="en-US" sz="1800" u="sng">
                <a:solidFill>
                  <a:srgbClr val="000000"/>
                </a:solidFill>
              </a:rPr>
              <a:t>soft </a:t>
            </a:r>
            <a:r>
              <a:rPr lang="en-US" sz="1800">
                <a:solidFill>
                  <a:srgbClr val="000000"/>
                </a:solidFill>
              </a:rPr>
              <a:t>fonts change the readability and desirability of an advertised product. </a:t>
            </a:r>
            <a:br>
              <a:rPr lang="en-US" sz="1800">
                <a:solidFill>
                  <a:srgbClr val="000000"/>
                </a:solidFill>
              </a:rPr>
            </a:br>
            <a:endParaRPr sz="1800">
              <a:solidFill>
                <a:srgbClr val="000000"/>
              </a:solidFill>
            </a:endParaRPr>
          </a:p>
          <a:p>
            <a:pPr marL="457200" lvl="0" indent="-342900" rtl="0">
              <a:spcBef>
                <a:spcPts val="0"/>
              </a:spcBef>
              <a:spcAft>
                <a:spcPts val="0"/>
              </a:spcAft>
              <a:buClr>
                <a:schemeClr val="dk2"/>
              </a:buClr>
              <a:buSzPts val="1800"/>
              <a:buChar char="⬦"/>
            </a:pPr>
            <a:r>
              <a:rPr lang="en-US" sz="1800">
                <a:solidFill>
                  <a:srgbClr val="000000"/>
                </a:solidFill>
              </a:rPr>
              <a:t>Participants rated the </a:t>
            </a:r>
            <a:r>
              <a:rPr lang="en-US" sz="1800" u="sng">
                <a:solidFill>
                  <a:srgbClr val="000000"/>
                </a:solidFill>
              </a:rPr>
              <a:t>likability</a:t>
            </a:r>
            <a:r>
              <a:rPr lang="en-US" sz="1800">
                <a:solidFill>
                  <a:srgbClr val="000000"/>
                </a:solidFill>
              </a:rPr>
              <a:t> of each font by rating them on a 7 point Likert scale of positive/negative, favorable/unfavorable etc. </a:t>
            </a:r>
            <a:br>
              <a:rPr lang="en-US" sz="1800">
                <a:solidFill>
                  <a:srgbClr val="000000"/>
                </a:solidFill>
              </a:rPr>
            </a:br>
            <a:endParaRPr sz="1800">
              <a:solidFill>
                <a:srgbClr val="000000"/>
              </a:solidFill>
            </a:endParaRPr>
          </a:p>
          <a:p>
            <a:pPr marL="457200" lvl="0" indent="-342900" rtl="0">
              <a:spcBef>
                <a:spcPts val="0"/>
              </a:spcBef>
              <a:spcAft>
                <a:spcPts val="0"/>
              </a:spcAft>
              <a:buClr>
                <a:schemeClr val="dk2"/>
              </a:buClr>
              <a:buSzPts val="1800"/>
              <a:buChar char="⬦"/>
            </a:pPr>
            <a:r>
              <a:rPr lang="en-US" sz="1800">
                <a:solidFill>
                  <a:srgbClr val="000000"/>
                </a:solidFill>
              </a:rPr>
              <a:t>They also tested how congruent the fonts are perceived to be with the advertisement. </a:t>
            </a:r>
            <a:br>
              <a:rPr lang="en-US" sz="1800">
                <a:solidFill>
                  <a:srgbClr val="000000"/>
                </a:solidFill>
              </a:rPr>
            </a:br>
            <a:endParaRPr sz="1800">
              <a:solidFill>
                <a:srgbClr val="000000"/>
              </a:solidFill>
            </a:endParaRPr>
          </a:p>
          <a:p>
            <a:pPr marL="457200" lvl="0" indent="-342900" rtl="0">
              <a:spcBef>
                <a:spcPts val="0"/>
              </a:spcBef>
              <a:spcAft>
                <a:spcPts val="0"/>
              </a:spcAft>
              <a:buClr>
                <a:schemeClr val="dk2"/>
              </a:buClr>
              <a:buSzPts val="1800"/>
              <a:buChar char="⬦"/>
            </a:pPr>
            <a:r>
              <a:rPr lang="en-US" sz="1800">
                <a:solidFill>
                  <a:srgbClr val="000000"/>
                </a:solidFill>
              </a:rPr>
              <a:t>Findings showed that across participants, </a:t>
            </a:r>
            <a:r>
              <a:rPr lang="en-US" sz="1800" u="sng">
                <a:solidFill>
                  <a:srgbClr val="000000"/>
                </a:solidFill>
              </a:rPr>
              <a:t>the soft fonts were preferred</a:t>
            </a:r>
            <a:r>
              <a:rPr lang="en-US" sz="1800">
                <a:solidFill>
                  <a:srgbClr val="000000"/>
                </a:solidFill>
              </a:rPr>
              <a:t> over the hard fonts. </a:t>
            </a:r>
            <a:endParaRPr sz="1800">
              <a:solidFill>
                <a:srgbClr val="000000"/>
              </a:solidFill>
            </a:endParaRPr>
          </a:p>
          <a:p>
            <a:pPr marL="0" lvl="0" indent="0" rtl="0">
              <a:lnSpc>
                <a:spcPct val="115000"/>
              </a:lnSpc>
              <a:spcBef>
                <a:spcPts val="0"/>
              </a:spcBef>
              <a:spcAft>
                <a:spcPts val="0"/>
              </a:spcAft>
              <a:buClr>
                <a:schemeClr val="dk1"/>
              </a:buClr>
              <a:buSzPts val="11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518925" y="452725"/>
            <a:ext cx="98874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Research Background: </a:t>
            </a:r>
            <a:r>
              <a:rPr lang="en-US"/>
              <a:t>Fenko &amp; Drost</a:t>
            </a:r>
            <a:r>
              <a:rPr lang="en-US" sz="4200" b="0" i="0" u="none" strike="noStrike" cap="none">
                <a:solidFill>
                  <a:schemeClr val="lt2"/>
                </a:solidFill>
                <a:latin typeface="Century Gothic"/>
                <a:ea typeface="Century Gothic"/>
                <a:cs typeface="Century Gothic"/>
                <a:sym typeface="Century Gothic"/>
              </a:rPr>
              <a:t> </a:t>
            </a:r>
            <a:endParaRPr/>
          </a:p>
        </p:txBody>
      </p:sp>
      <p:sp>
        <p:nvSpPr>
          <p:cNvPr id="175" name="Shape 175"/>
          <p:cNvSpPr/>
          <p:nvPr/>
        </p:nvSpPr>
        <p:spPr>
          <a:xfrm>
            <a:off x="1566000" y="2101075"/>
            <a:ext cx="9060000" cy="39084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txBox="1">
            <a:spLocks noGrp="1"/>
          </p:cNvSpPr>
          <p:nvPr>
            <p:ph type="body" idx="1"/>
          </p:nvPr>
        </p:nvSpPr>
        <p:spPr>
          <a:xfrm>
            <a:off x="1622700" y="2216800"/>
            <a:ext cx="8946600" cy="2131800"/>
          </a:xfrm>
          <a:prstGeom prst="rect">
            <a:avLst/>
          </a:prstGeom>
          <a:noFill/>
          <a:ln>
            <a:noFill/>
          </a:ln>
        </p:spPr>
        <p:txBody>
          <a:bodyPr spcFirstLastPara="1" wrap="square" lIns="91425" tIns="45700" rIns="91425" bIns="45700" anchor="t" anchorCtr="0">
            <a:noAutofit/>
          </a:bodyPr>
          <a:lstStyle/>
          <a:p>
            <a:pPr marL="457200" lvl="0" indent="-342900" rtl="0">
              <a:spcBef>
                <a:spcPts val="1000"/>
              </a:spcBef>
              <a:spcAft>
                <a:spcPts val="0"/>
              </a:spcAft>
              <a:buClr>
                <a:schemeClr val="dk2"/>
              </a:buClr>
              <a:buSzPts val="1800"/>
              <a:buChar char="⬦"/>
            </a:pPr>
            <a:r>
              <a:rPr lang="en-US" sz="1800">
                <a:solidFill>
                  <a:srgbClr val="000000"/>
                </a:solidFill>
              </a:rPr>
              <a:t>Fenko &amp; Drost (2014) tested whether women are more likely to prefer stereotypical product designs such as feminine </a:t>
            </a:r>
            <a:r>
              <a:rPr lang="en-US" sz="1800" u="sng">
                <a:solidFill>
                  <a:srgbClr val="000000"/>
                </a:solidFill>
              </a:rPr>
              <a:t>font</a:t>
            </a:r>
            <a:r>
              <a:rPr lang="en-US" sz="1800">
                <a:solidFill>
                  <a:srgbClr val="000000"/>
                </a:solidFill>
              </a:rPr>
              <a:t>, color, and shape.</a:t>
            </a:r>
            <a:endParaRPr sz="1800">
              <a:solidFill>
                <a:srgbClr val="000000"/>
              </a:solidFill>
            </a:endParaRPr>
          </a:p>
          <a:p>
            <a:pPr marL="457200" lvl="0" indent="-342900" rtl="0">
              <a:spcBef>
                <a:spcPts val="1000"/>
              </a:spcBef>
              <a:spcAft>
                <a:spcPts val="0"/>
              </a:spcAft>
              <a:buClr>
                <a:schemeClr val="dk2"/>
              </a:buClr>
              <a:buSzPts val="1800"/>
              <a:buChar char="⬦"/>
            </a:pPr>
            <a:r>
              <a:rPr lang="en-US" sz="1800">
                <a:solidFill>
                  <a:srgbClr val="000000"/>
                </a:solidFill>
              </a:rPr>
              <a:t>The study used four images total, with two showcasing a product in either an “independent” scenario featuring a businesswoman and two showing an “interdependent” scenario featuring a mother. </a:t>
            </a:r>
            <a:endParaRPr sz="1800">
              <a:solidFill>
                <a:srgbClr val="000000"/>
              </a:solidFill>
            </a:endParaRPr>
          </a:p>
          <a:p>
            <a:pPr marL="457200" lvl="0" indent="-342900" rtl="0">
              <a:spcBef>
                <a:spcPts val="1000"/>
              </a:spcBef>
              <a:spcAft>
                <a:spcPts val="0"/>
              </a:spcAft>
              <a:buClr>
                <a:schemeClr val="dk2"/>
              </a:buClr>
              <a:buSzPts val="1800"/>
              <a:buChar char="⬦"/>
            </a:pPr>
            <a:r>
              <a:rPr lang="en-US" sz="1800">
                <a:solidFill>
                  <a:srgbClr val="000000"/>
                </a:solidFill>
              </a:rPr>
              <a:t>In either scene they were presented with </a:t>
            </a:r>
            <a:r>
              <a:rPr lang="en-US" sz="1800">
                <a:solidFill>
                  <a:schemeClr val="dk1"/>
                </a:solidFill>
              </a:rPr>
              <a:t>a </a:t>
            </a:r>
            <a:r>
              <a:rPr lang="en-US" sz="1800" u="sng">
                <a:solidFill>
                  <a:schemeClr val="dk1"/>
                </a:solidFill>
              </a:rPr>
              <a:t>gender neutral product design</a:t>
            </a:r>
            <a:r>
              <a:rPr lang="en-US" sz="1800">
                <a:solidFill>
                  <a:schemeClr val="dk1"/>
                </a:solidFill>
              </a:rPr>
              <a:t> using a </a:t>
            </a:r>
            <a:r>
              <a:rPr lang="en-US" sz="1800" u="sng">
                <a:solidFill>
                  <a:schemeClr val="dk1"/>
                </a:solidFill>
              </a:rPr>
              <a:t>hard font</a:t>
            </a:r>
            <a:r>
              <a:rPr lang="en-US" sz="1800">
                <a:solidFill>
                  <a:schemeClr val="dk1"/>
                </a:solidFill>
              </a:rPr>
              <a:t>, or a traditionally </a:t>
            </a:r>
            <a:r>
              <a:rPr lang="en-US" sz="1800" u="sng">
                <a:solidFill>
                  <a:schemeClr val="dk1"/>
                </a:solidFill>
              </a:rPr>
              <a:t>feminine product design</a:t>
            </a:r>
            <a:r>
              <a:rPr lang="en-US" sz="1800">
                <a:solidFill>
                  <a:schemeClr val="dk1"/>
                </a:solidFill>
              </a:rPr>
              <a:t> using a </a:t>
            </a:r>
            <a:r>
              <a:rPr lang="en-US" sz="1800" u="sng">
                <a:solidFill>
                  <a:schemeClr val="dk1"/>
                </a:solidFill>
              </a:rPr>
              <a:t>soft font.</a:t>
            </a:r>
            <a:endParaRPr sz="1800" u="sng">
              <a:solidFill>
                <a:srgbClr val="000000"/>
              </a:solidFill>
            </a:endParaRPr>
          </a:p>
          <a:p>
            <a:pPr marL="457200" lvl="0" indent="-342900" rtl="0">
              <a:spcBef>
                <a:spcPts val="1000"/>
              </a:spcBef>
              <a:spcAft>
                <a:spcPts val="0"/>
              </a:spcAft>
              <a:buClr>
                <a:schemeClr val="dk2"/>
              </a:buClr>
              <a:buSzPts val="1800"/>
              <a:buChar char="⬦"/>
            </a:pPr>
            <a:r>
              <a:rPr lang="en-US" sz="1800">
                <a:solidFill>
                  <a:srgbClr val="000000"/>
                </a:solidFill>
              </a:rPr>
              <a:t>Results suggested that women would be </a:t>
            </a:r>
            <a:r>
              <a:rPr lang="en-US" sz="1800" u="sng">
                <a:solidFill>
                  <a:srgbClr val="000000"/>
                </a:solidFill>
              </a:rPr>
              <a:t>more likely to prefer </a:t>
            </a:r>
            <a:r>
              <a:rPr lang="en-US" sz="1800">
                <a:solidFill>
                  <a:srgbClr val="000000"/>
                </a:solidFill>
              </a:rPr>
              <a:t>the </a:t>
            </a:r>
            <a:r>
              <a:rPr lang="en-US" sz="1800" u="sng">
                <a:solidFill>
                  <a:srgbClr val="000000"/>
                </a:solidFill>
              </a:rPr>
              <a:t>soft font</a:t>
            </a:r>
            <a:r>
              <a:rPr lang="en-US" sz="1800">
                <a:solidFill>
                  <a:srgbClr val="000000"/>
                </a:solidFill>
              </a:rPr>
              <a:t> when used on a </a:t>
            </a:r>
            <a:r>
              <a:rPr lang="en-US" sz="1800" u="sng">
                <a:solidFill>
                  <a:srgbClr val="000000"/>
                </a:solidFill>
              </a:rPr>
              <a:t>gender neutral product</a:t>
            </a:r>
            <a:r>
              <a:rPr lang="en-US" sz="1800">
                <a:solidFill>
                  <a:srgbClr val="000000"/>
                </a:solidFill>
              </a:rPr>
              <a:t>, but were less likely to choose the same font on a stereotypically feminine product.</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518925" y="452725"/>
            <a:ext cx="98874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Research Background: </a:t>
            </a:r>
            <a:r>
              <a:rPr lang="en-US"/>
              <a:t>Gump</a:t>
            </a:r>
            <a:endParaRPr/>
          </a:p>
        </p:txBody>
      </p:sp>
      <p:sp>
        <p:nvSpPr>
          <p:cNvPr id="182" name="Shape 182"/>
          <p:cNvSpPr/>
          <p:nvPr/>
        </p:nvSpPr>
        <p:spPr>
          <a:xfrm>
            <a:off x="1566000" y="2024875"/>
            <a:ext cx="9060000" cy="38445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txBox="1">
            <a:spLocks noGrp="1"/>
          </p:cNvSpPr>
          <p:nvPr>
            <p:ph type="body" idx="1"/>
          </p:nvPr>
        </p:nvSpPr>
        <p:spPr>
          <a:xfrm>
            <a:off x="1622700" y="2266926"/>
            <a:ext cx="8946600" cy="3321900"/>
          </a:xfrm>
          <a:prstGeom prst="rect">
            <a:avLst/>
          </a:prstGeom>
          <a:noFill/>
          <a:ln>
            <a:noFill/>
          </a:ln>
        </p:spPr>
        <p:txBody>
          <a:bodyPr spcFirstLastPara="1" wrap="square" lIns="91425" tIns="45700" rIns="91425" bIns="45700" anchor="t" anchorCtr="0">
            <a:noAutofit/>
          </a:bodyPr>
          <a:lstStyle/>
          <a:p>
            <a:pPr marL="457200" lvl="0" indent="-342900" rtl="0">
              <a:spcBef>
                <a:spcPts val="1000"/>
              </a:spcBef>
              <a:spcAft>
                <a:spcPts val="0"/>
              </a:spcAft>
              <a:buClr>
                <a:schemeClr val="dk2"/>
              </a:buClr>
              <a:buSzPts val="1800"/>
              <a:buChar char="⬦"/>
            </a:pPr>
            <a:r>
              <a:rPr lang="en-US" sz="1800">
                <a:solidFill>
                  <a:srgbClr val="000000"/>
                </a:solidFill>
              </a:rPr>
              <a:t>Gump (2010) conducted a study to see if font affects the reader’s </a:t>
            </a:r>
            <a:r>
              <a:rPr lang="en-US" sz="1800" u="sng">
                <a:solidFill>
                  <a:srgbClr val="000000"/>
                </a:solidFill>
              </a:rPr>
              <a:t>emotions</a:t>
            </a:r>
            <a:r>
              <a:rPr lang="en-US" sz="1800">
                <a:solidFill>
                  <a:srgbClr val="000000"/>
                </a:solidFill>
              </a:rPr>
              <a:t> and </a:t>
            </a:r>
            <a:r>
              <a:rPr lang="en-US" sz="1800" u="sng">
                <a:solidFill>
                  <a:srgbClr val="000000"/>
                </a:solidFill>
              </a:rPr>
              <a:t>mood.</a:t>
            </a:r>
            <a:r>
              <a:rPr lang="en-US" sz="1800">
                <a:solidFill>
                  <a:srgbClr val="000000"/>
                </a:solidFill>
              </a:rPr>
              <a:t> The participants rated 10 varying serif and sans serif fonts on the terms </a:t>
            </a:r>
            <a:r>
              <a:rPr lang="en-US" sz="1800" u="sng">
                <a:solidFill>
                  <a:srgbClr val="000000"/>
                </a:solidFill>
              </a:rPr>
              <a:t>rigid, friendly, plain, </a:t>
            </a:r>
            <a:r>
              <a:rPr lang="en-US" sz="1800">
                <a:solidFill>
                  <a:srgbClr val="000000"/>
                </a:solidFill>
              </a:rPr>
              <a:t>and </a:t>
            </a:r>
            <a:r>
              <a:rPr lang="en-US" sz="1800" u="sng">
                <a:solidFill>
                  <a:srgbClr val="000000"/>
                </a:solidFill>
              </a:rPr>
              <a:t>elegant.</a:t>
            </a:r>
            <a:r>
              <a:rPr lang="en-US" sz="1800" b="1">
                <a:solidFill>
                  <a:srgbClr val="000000"/>
                </a:solidFill>
              </a:rPr>
              <a:t> </a:t>
            </a:r>
            <a:br>
              <a:rPr lang="en-US" sz="1800" b="1">
                <a:solidFill>
                  <a:srgbClr val="000000"/>
                </a:solidFill>
              </a:rPr>
            </a:br>
            <a:endParaRPr sz="1800" b="1">
              <a:solidFill>
                <a:srgbClr val="000000"/>
              </a:solidFill>
            </a:endParaRPr>
          </a:p>
          <a:p>
            <a:pPr marL="457200" lvl="0" indent="-342900" rtl="0">
              <a:lnSpc>
                <a:spcPct val="138000"/>
              </a:lnSpc>
              <a:spcBef>
                <a:spcPts val="0"/>
              </a:spcBef>
              <a:spcAft>
                <a:spcPts val="0"/>
              </a:spcAft>
              <a:buClr>
                <a:schemeClr val="dk2"/>
              </a:buClr>
              <a:buSzPts val="1800"/>
              <a:buChar char="⬦"/>
            </a:pPr>
            <a:r>
              <a:rPr lang="en-US" sz="1800">
                <a:solidFill>
                  <a:schemeClr val="dk1"/>
                </a:solidFill>
              </a:rPr>
              <a:t>The majority of participants chose favorite font as one that was </a:t>
            </a:r>
            <a:r>
              <a:rPr lang="en-US" sz="1800" u="sng">
                <a:solidFill>
                  <a:schemeClr val="dk1"/>
                </a:solidFill>
              </a:rPr>
              <a:t>“friendly”</a:t>
            </a:r>
            <a:r>
              <a:rPr lang="en-US" sz="1800">
                <a:solidFill>
                  <a:schemeClr val="dk1"/>
                </a:solidFill>
              </a:rPr>
              <a:t> or  </a:t>
            </a:r>
            <a:r>
              <a:rPr lang="en-US" sz="1800" u="sng">
                <a:solidFill>
                  <a:schemeClr val="dk1"/>
                </a:solidFill>
              </a:rPr>
              <a:t>“elegant”</a:t>
            </a:r>
            <a:r>
              <a:rPr lang="en-US" sz="1800">
                <a:solidFill>
                  <a:schemeClr val="dk1"/>
                </a:solidFill>
              </a:rPr>
              <a:t> as opposed to </a:t>
            </a:r>
            <a:r>
              <a:rPr lang="en-US" sz="1800" u="sng">
                <a:solidFill>
                  <a:schemeClr val="dk1"/>
                </a:solidFill>
              </a:rPr>
              <a:t>“masculine”</a:t>
            </a:r>
            <a:r>
              <a:rPr lang="en-US" sz="1800">
                <a:solidFill>
                  <a:schemeClr val="dk1"/>
                </a:solidFill>
              </a:rPr>
              <a:t> fonts.</a:t>
            </a:r>
            <a:endParaRPr sz="1800" b="1">
              <a:solidFill>
                <a:srgbClr val="000000"/>
              </a:solidFill>
            </a:endParaRPr>
          </a:p>
          <a:p>
            <a:pPr marL="457200" lvl="0" indent="-342900" rtl="0">
              <a:spcBef>
                <a:spcPts val="1000"/>
              </a:spcBef>
              <a:spcAft>
                <a:spcPts val="0"/>
              </a:spcAft>
              <a:buClr>
                <a:schemeClr val="dk2"/>
              </a:buClr>
              <a:buSzPts val="1800"/>
              <a:buChar char="⬦"/>
            </a:pPr>
            <a:r>
              <a:rPr lang="en-US" sz="1800">
                <a:solidFill>
                  <a:srgbClr val="000000"/>
                </a:solidFill>
              </a:rPr>
              <a:t>The findings showed that there was consensus on which font corresponded with which descriptors. This shows that fonts can elicit particular </a:t>
            </a:r>
            <a:r>
              <a:rPr lang="en-US" sz="1800" u="sng">
                <a:solidFill>
                  <a:srgbClr val="000000"/>
                </a:solidFill>
              </a:rPr>
              <a:t>emotions</a:t>
            </a:r>
            <a:r>
              <a:rPr lang="en-US" sz="1800">
                <a:solidFill>
                  <a:srgbClr val="000000"/>
                </a:solidFill>
              </a:rPr>
              <a:t> and </a:t>
            </a:r>
            <a:r>
              <a:rPr lang="en-US" sz="1800" u="sng">
                <a:solidFill>
                  <a:srgbClr val="000000"/>
                </a:solidFill>
              </a:rPr>
              <a:t>perceptions. </a:t>
            </a:r>
            <a:endParaRPr u="sng">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518925" y="452725"/>
            <a:ext cx="98874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Research Background: </a:t>
            </a:r>
            <a:r>
              <a:rPr lang="en-US"/>
              <a:t>Tantillo, DiLorenzo-Aiss, &amp; Mathisen</a:t>
            </a:r>
            <a:endParaRPr/>
          </a:p>
        </p:txBody>
      </p:sp>
      <p:sp>
        <p:nvSpPr>
          <p:cNvPr id="189" name="Shape 189"/>
          <p:cNvSpPr/>
          <p:nvPr/>
        </p:nvSpPr>
        <p:spPr>
          <a:xfrm>
            <a:off x="1566000" y="2101075"/>
            <a:ext cx="9060000" cy="36621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txBox="1">
            <a:spLocks noGrp="1"/>
          </p:cNvSpPr>
          <p:nvPr>
            <p:ph type="body" idx="1"/>
          </p:nvPr>
        </p:nvSpPr>
        <p:spPr>
          <a:xfrm>
            <a:off x="1622700" y="2266925"/>
            <a:ext cx="8937900" cy="2606700"/>
          </a:xfrm>
          <a:prstGeom prst="rect">
            <a:avLst/>
          </a:prstGeom>
          <a:noFill/>
          <a:ln>
            <a:noFill/>
          </a:ln>
        </p:spPr>
        <p:txBody>
          <a:bodyPr spcFirstLastPara="1" wrap="square" lIns="91425" tIns="45700" rIns="91425" bIns="45700" anchor="t" anchorCtr="0">
            <a:noAutofit/>
          </a:bodyPr>
          <a:lstStyle/>
          <a:p>
            <a:pPr marL="457200" lvl="0" indent="-342900" rtl="0">
              <a:spcBef>
                <a:spcPts val="1000"/>
              </a:spcBef>
              <a:spcAft>
                <a:spcPts val="0"/>
              </a:spcAft>
              <a:buClr>
                <a:schemeClr val="dk2"/>
              </a:buClr>
              <a:buSzPts val="1800"/>
              <a:buChar char="⬦"/>
            </a:pPr>
            <a:r>
              <a:rPr lang="en-US" sz="1800">
                <a:solidFill>
                  <a:srgbClr val="000000"/>
                </a:solidFill>
              </a:rPr>
              <a:t>Tantillo, DiLorenzo-Aiss, &amp; Mathisen (1995) wanted to determine if typeface influences affective responses. </a:t>
            </a:r>
            <a:endParaRPr sz="1800">
              <a:solidFill>
                <a:srgbClr val="000000"/>
              </a:solidFill>
            </a:endParaRPr>
          </a:p>
          <a:p>
            <a:pPr marL="457200" lvl="0" indent="-342900" rtl="0">
              <a:spcBef>
                <a:spcPts val="1000"/>
              </a:spcBef>
              <a:spcAft>
                <a:spcPts val="0"/>
              </a:spcAft>
              <a:buClr>
                <a:schemeClr val="dk2"/>
              </a:buClr>
              <a:buSzPts val="1800"/>
              <a:buChar char="⬦"/>
            </a:pPr>
            <a:r>
              <a:rPr lang="en-US" sz="1800">
                <a:solidFill>
                  <a:srgbClr val="000000"/>
                </a:solidFill>
              </a:rPr>
              <a:t>They created 28 scales of descriptors, including beauty, </a:t>
            </a:r>
            <a:r>
              <a:rPr lang="en-US" sz="1800" u="sng">
                <a:solidFill>
                  <a:srgbClr val="000000"/>
                </a:solidFill>
              </a:rPr>
              <a:t>elegance,</a:t>
            </a:r>
            <a:r>
              <a:rPr lang="en-US" sz="1800">
                <a:solidFill>
                  <a:srgbClr val="000000"/>
                </a:solidFill>
              </a:rPr>
              <a:t> </a:t>
            </a:r>
            <a:r>
              <a:rPr lang="en-US" sz="1800" u="sng">
                <a:solidFill>
                  <a:srgbClr val="000000"/>
                </a:solidFill>
              </a:rPr>
              <a:t>quality</a:t>
            </a:r>
            <a:r>
              <a:rPr lang="en-US" sz="1800">
                <a:solidFill>
                  <a:srgbClr val="000000"/>
                </a:solidFill>
              </a:rPr>
              <a:t>, and </a:t>
            </a:r>
            <a:r>
              <a:rPr lang="en-US" sz="1800" u="sng">
                <a:solidFill>
                  <a:srgbClr val="000000"/>
                </a:solidFill>
              </a:rPr>
              <a:t>sturdiness. </a:t>
            </a:r>
            <a:endParaRPr sz="1800" u="sng">
              <a:solidFill>
                <a:srgbClr val="000000"/>
              </a:solidFill>
            </a:endParaRPr>
          </a:p>
          <a:p>
            <a:pPr marL="457200" lvl="0" indent="-342900" rtl="0">
              <a:spcBef>
                <a:spcPts val="1000"/>
              </a:spcBef>
              <a:spcAft>
                <a:spcPts val="0"/>
              </a:spcAft>
              <a:buClr>
                <a:schemeClr val="dk2"/>
              </a:buClr>
              <a:buSzPts val="1800"/>
              <a:buChar char="⬦"/>
            </a:pPr>
            <a:r>
              <a:rPr lang="en-US" sz="1800">
                <a:solidFill>
                  <a:srgbClr val="000000"/>
                </a:solidFill>
              </a:rPr>
              <a:t>Participants rated 3 serif and 3 sans-serif fonts on how much they correlated with the descriptor words, on a scale from 1 to 7. </a:t>
            </a:r>
            <a:endParaRPr sz="1800">
              <a:solidFill>
                <a:srgbClr val="000000"/>
              </a:solidFill>
            </a:endParaRPr>
          </a:p>
          <a:p>
            <a:pPr marL="457200" lvl="0" indent="-342900" rtl="0">
              <a:spcBef>
                <a:spcPts val="1000"/>
              </a:spcBef>
              <a:spcAft>
                <a:spcPts val="0"/>
              </a:spcAft>
              <a:buClr>
                <a:schemeClr val="dk2"/>
              </a:buClr>
              <a:buSzPts val="1800"/>
              <a:buChar char="⬦"/>
            </a:pPr>
            <a:r>
              <a:rPr lang="en-US" sz="1800">
                <a:solidFill>
                  <a:srgbClr val="000000"/>
                </a:solidFill>
              </a:rPr>
              <a:t>The findings showed that participants rated </a:t>
            </a:r>
            <a:r>
              <a:rPr lang="en-US" sz="1800" u="sng">
                <a:solidFill>
                  <a:srgbClr val="000000"/>
                </a:solidFill>
              </a:rPr>
              <a:t>soft fonts</a:t>
            </a:r>
            <a:r>
              <a:rPr lang="en-US" sz="1800">
                <a:solidFill>
                  <a:srgbClr val="000000"/>
                </a:solidFill>
              </a:rPr>
              <a:t> as being </a:t>
            </a:r>
            <a:r>
              <a:rPr lang="en-US" sz="1800" u="sng">
                <a:solidFill>
                  <a:srgbClr val="000000"/>
                </a:solidFill>
              </a:rPr>
              <a:t>more desirable</a:t>
            </a:r>
            <a:r>
              <a:rPr lang="en-US" sz="1800">
                <a:solidFill>
                  <a:srgbClr val="000000"/>
                </a:solidFill>
              </a:rPr>
              <a:t> on nearly all of the descriptors, including </a:t>
            </a:r>
            <a:r>
              <a:rPr lang="en-US" sz="1800" u="sng">
                <a:solidFill>
                  <a:srgbClr val="000000"/>
                </a:solidFill>
              </a:rPr>
              <a:t>elegance.</a:t>
            </a:r>
            <a:endParaRPr sz="1800" u="sng">
              <a:solidFill>
                <a:srgbClr val="000000"/>
              </a:solidFill>
            </a:endParaRPr>
          </a:p>
          <a:p>
            <a:pPr marL="457200" lvl="0" indent="-342900" rtl="0">
              <a:spcBef>
                <a:spcPts val="1000"/>
              </a:spcBef>
              <a:spcAft>
                <a:spcPts val="0"/>
              </a:spcAft>
              <a:buClr>
                <a:schemeClr val="dk2"/>
              </a:buClr>
              <a:buSzPts val="1800"/>
              <a:buChar char="⬦"/>
            </a:pPr>
            <a:r>
              <a:rPr lang="en-US" sz="1800">
                <a:solidFill>
                  <a:srgbClr val="000000"/>
                </a:solidFill>
              </a:rPr>
              <a:t>However, they rated </a:t>
            </a:r>
            <a:r>
              <a:rPr lang="en-US" sz="1800" u="sng">
                <a:solidFill>
                  <a:srgbClr val="000000"/>
                </a:solidFill>
              </a:rPr>
              <a:t>hard fonts</a:t>
            </a:r>
            <a:r>
              <a:rPr lang="en-US" sz="1800">
                <a:solidFill>
                  <a:srgbClr val="000000"/>
                </a:solidFill>
              </a:rPr>
              <a:t> as being more </a:t>
            </a:r>
            <a:r>
              <a:rPr lang="en-US" sz="1800" u="sng">
                <a:solidFill>
                  <a:srgbClr val="000000"/>
                </a:solidFill>
              </a:rPr>
              <a:t>powerful </a:t>
            </a:r>
            <a:r>
              <a:rPr lang="en-US" sz="1800">
                <a:solidFill>
                  <a:srgbClr val="000000"/>
                </a:solidFill>
              </a:rPr>
              <a:t>and </a:t>
            </a:r>
            <a:r>
              <a:rPr lang="en-US" sz="1800" u="sng">
                <a:solidFill>
                  <a:srgbClr val="000000"/>
                </a:solidFill>
              </a:rPr>
              <a:t>sturdy.</a:t>
            </a:r>
            <a:endParaRPr u="sng">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Hypotheses</a:t>
            </a:r>
            <a:endParaRPr/>
          </a:p>
        </p:txBody>
      </p:sp>
      <p:sp>
        <p:nvSpPr>
          <p:cNvPr id="196" name="Shape 196"/>
          <p:cNvSpPr/>
          <p:nvPr/>
        </p:nvSpPr>
        <p:spPr>
          <a:xfrm>
            <a:off x="434775" y="1670200"/>
            <a:ext cx="2370000" cy="23700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txBox="1"/>
          <p:nvPr/>
        </p:nvSpPr>
        <p:spPr>
          <a:xfrm>
            <a:off x="764325" y="2456050"/>
            <a:ext cx="1823100" cy="798300"/>
          </a:xfrm>
          <a:prstGeom prst="rect">
            <a:avLst/>
          </a:prstGeom>
          <a:noFill/>
          <a:ln>
            <a:noFill/>
          </a:ln>
          <a:effectLst>
            <a:outerShdw blurRad="57150" dist="19050" dir="5400000" algn="bl" rotWithShape="0">
              <a:srgbClr val="000000">
                <a:alpha val="40000"/>
              </a:srgbClr>
            </a:outerShdw>
          </a:effectLst>
        </p:spPr>
        <p:txBody>
          <a:bodyPr spcFirstLastPara="1" wrap="square" lIns="91425" tIns="91425" rIns="91425" bIns="91425" anchor="t" anchorCtr="0">
            <a:noAutofit/>
          </a:bodyPr>
          <a:lstStyle/>
          <a:p>
            <a:pPr marL="0" lvl="0" indent="0" algn="ctr">
              <a:spcBef>
                <a:spcPts val="0"/>
              </a:spcBef>
              <a:spcAft>
                <a:spcPts val="0"/>
              </a:spcAft>
              <a:buNone/>
            </a:pPr>
            <a:r>
              <a:rPr lang="en-US" sz="2400" u="sng">
                <a:latin typeface="Century Gothic"/>
                <a:ea typeface="Century Gothic"/>
                <a:cs typeface="Century Gothic"/>
                <a:sym typeface="Century Gothic"/>
                <a:hlinkClick r:id="rId3" action="ppaction://hlinksldjump"/>
              </a:rPr>
              <a:t>Hypothesis #1</a:t>
            </a:r>
            <a:endParaRPr sz="2400">
              <a:latin typeface="Century Gothic"/>
              <a:ea typeface="Century Gothic"/>
              <a:cs typeface="Century Gothic"/>
              <a:sym typeface="Century Gothic"/>
            </a:endParaRPr>
          </a:p>
        </p:txBody>
      </p:sp>
      <p:sp>
        <p:nvSpPr>
          <p:cNvPr id="198" name="Shape 198"/>
          <p:cNvSpPr/>
          <p:nvPr/>
        </p:nvSpPr>
        <p:spPr>
          <a:xfrm>
            <a:off x="3195288" y="2203600"/>
            <a:ext cx="2370000" cy="2370000"/>
          </a:xfrm>
          <a:prstGeom prst="ellipse">
            <a:avLst/>
          </a:prstGeom>
          <a:solidFill>
            <a:srgbClr val="9CDD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86D1D8"/>
              </a:solidFill>
            </a:endParaRPr>
          </a:p>
        </p:txBody>
      </p:sp>
      <p:sp>
        <p:nvSpPr>
          <p:cNvPr id="199" name="Shape 199"/>
          <p:cNvSpPr txBox="1"/>
          <p:nvPr/>
        </p:nvSpPr>
        <p:spPr>
          <a:xfrm>
            <a:off x="3463975" y="2989450"/>
            <a:ext cx="1823100" cy="798300"/>
          </a:xfrm>
          <a:prstGeom prst="rect">
            <a:avLst/>
          </a:prstGeom>
          <a:noFill/>
          <a:ln>
            <a:noFill/>
          </a:ln>
          <a:effectLst>
            <a:outerShdw blurRad="57150" dist="19050" dir="5400000" algn="bl" rotWithShape="0">
              <a:srgbClr val="000000">
                <a:alpha val="40000"/>
              </a:srgbClr>
            </a:outerShdw>
          </a:effectLst>
        </p:spPr>
        <p:txBody>
          <a:bodyPr spcFirstLastPara="1" wrap="square" lIns="91425" tIns="91425" rIns="91425" bIns="91425" anchor="t" anchorCtr="0">
            <a:noAutofit/>
          </a:bodyPr>
          <a:lstStyle/>
          <a:p>
            <a:pPr marL="0" lvl="0" indent="0" algn="ctr">
              <a:spcBef>
                <a:spcPts val="0"/>
              </a:spcBef>
              <a:spcAft>
                <a:spcPts val="0"/>
              </a:spcAft>
              <a:buNone/>
            </a:pPr>
            <a:r>
              <a:rPr lang="en-US" sz="2400" u="sng">
                <a:latin typeface="Century Gothic"/>
                <a:ea typeface="Century Gothic"/>
                <a:cs typeface="Century Gothic"/>
                <a:sym typeface="Century Gothic"/>
                <a:hlinkClick r:id="rId4" action="ppaction://hlinksldjump"/>
              </a:rPr>
              <a:t>Hypothesis #2</a:t>
            </a:r>
            <a:endParaRPr sz="2400">
              <a:latin typeface="Century Gothic"/>
              <a:ea typeface="Century Gothic"/>
              <a:cs typeface="Century Gothic"/>
              <a:sym typeface="Century Gothic"/>
            </a:endParaRPr>
          </a:p>
        </p:txBody>
      </p:sp>
      <p:sp>
        <p:nvSpPr>
          <p:cNvPr id="200" name="Shape 200"/>
          <p:cNvSpPr/>
          <p:nvPr/>
        </p:nvSpPr>
        <p:spPr>
          <a:xfrm>
            <a:off x="5946288" y="2667400"/>
            <a:ext cx="2370000" cy="23700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86D1D8"/>
              </a:solidFill>
            </a:endParaRPr>
          </a:p>
        </p:txBody>
      </p:sp>
      <p:sp>
        <p:nvSpPr>
          <p:cNvPr id="201" name="Shape 201"/>
          <p:cNvSpPr txBox="1"/>
          <p:nvPr/>
        </p:nvSpPr>
        <p:spPr>
          <a:xfrm>
            <a:off x="6181638" y="3453250"/>
            <a:ext cx="1823100" cy="7983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a:spcBef>
                <a:spcPts val="0"/>
              </a:spcBef>
              <a:spcAft>
                <a:spcPts val="0"/>
              </a:spcAft>
              <a:buNone/>
            </a:pPr>
            <a:r>
              <a:rPr lang="en-US" sz="2400" u="sng">
                <a:latin typeface="Century Gothic"/>
                <a:ea typeface="Century Gothic"/>
                <a:cs typeface="Century Gothic"/>
                <a:sym typeface="Century Gothic"/>
                <a:hlinkClick r:id="rId5" action="ppaction://hlinksldjump"/>
              </a:rPr>
              <a:t>Hypothesis #3</a:t>
            </a:r>
            <a:endParaRPr sz="2400">
              <a:latin typeface="Century Gothic"/>
              <a:ea typeface="Century Gothic"/>
              <a:cs typeface="Century Gothic"/>
              <a:sym typeface="Century Gothic"/>
            </a:endParaRPr>
          </a:p>
        </p:txBody>
      </p:sp>
      <p:sp>
        <p:nvSpPr>
          <p:cNvPr id="202" name="Shape 202"/>
          <p:cNvSpPr/>
          <p:nvPr/>
        </p:nvSpPr>
        <p:spPr>
          <a:xfrm>
            <a:off x="8697300" y="3048400"/>
            <a:ext cx="2370000" cy="2370000"/>
          </a:xfrm>
          <a:prstGeom prst="ellipse">
            <a:avLst/>
          </a:prstGeom>
          <a:solidFill>
            <a:srgbClr val="9CDD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86D1D8"/>
              </a:solidFill>
            </a:endParaRPr>
          </a:p>
        </p:txBody>
      </p:sp>
      <p:sp>
        <p:nvSpPr>
          <p:cNvPr id="203" name="Shape 203"/>
          <p:cNvSpPr txBox="1"/>
          <p:nvPr/>
        </p:nvSpPr>
        <p:spPr>
          <a:xfrm>
            <a:off x="8970750" y="3834250"/>
            <a:ext cx="1823100" cy="798300"/>
          </a:xfrm>
          <a:prstGeom prst="rect">
            <a:avLst/>
          </a:prstGeom>
          <a:noFill/>
          <a:ln>
            <a:noFill/>
          </a:ln>
          <a:effectLst>
            <a:outerShdw blurRad="57150" dist="19050" dir="5400000" algn="bl" rotWithShape="0">
              <a:srgbClr val="000000">
                <a:alpha val="39000"/>
              </a:srgbClr>
            </a:outerShdw>
          </a:effectLst>
        </p:spPr>
        <p:txBody>
          <a:bodyPr spcFirstLastPara="1" wrap="square" lIns="91425" tIns="91425" rIns="91425" bIns="91425" anchor="t" anchorCtr="0">
            <a:noAutofit/>
          </a:bodyPr>
          <a:lstStyle/>
          <a:p>
            <a:pPr marL="0" lvl="0" indent="0" algn="ctr">
              <a:spcBef>
                <a:spcPts val="0"/>
              </a:spcBef>
              <a:spcAft>
                <a:spcPts val="0"/>
              </a:spcAft>
              <a:buNone/>
            </a:pPr>
            <a:r>
              <a:rPr lang="en-US" sz="2400" u="sng">
                <a:latin typeface="Century Gothic"/>
                <a:ea typeface="Century Gothic"/>
                <a:cs typeface="Century Gothic"/>
                <a:sym typeface="Century Gothic"/>
                <a:hlinkClick r:id="rId6" action="ppaction://hlinksldjump"/>
              </a:rPr>
              <a:t>Hypothesis #4</a:t>
            </a:r>
            <a:endParaRPr sz="240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300"/>
                                        <p:tgtEl>
                                          <p:spTgt spid="196"/>
                                        </p:tgtEl>
                                      </p:cBhvr>
                                    </p:animEffect>
                                  </p:childTnLst>
                                </p:cTn>
                              </p:par>
                              <p:par>
                                <p:cTn id="8" presetID="10" presetClass="entr" presetSubtype="0"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300"/>
                                        <p:tgtEl>
                                          <p:spTgt spid="197"/>
                                        </p:tgtEl>
                                      </p:cBhvr>
                                    </p:animEffect>
                                  </p:childTnLst>
                                </p:cTn>
                              </p:par>
                            </p:childTnLst>
                          </p:cTn>
                        </p:par>
                        <p:par>
                          <p:cTn id="11" fill="hold">
                            <p:stCondLst>
                              <p:cond delay="300"/>
                            </p:stCondLst>
                            <p:childTnLst>
                              <p:par>
                                <p:cTn id="12" presetID="10" presetClass="entr" presetSubtype="0" fill="hold" nodeType="afterEffect">
                                  <p:stCondLst>
                                    <p:cond delay="0"/>
                                  </p:stCondLst>
                                  <p:childTnLst>
                                    <p:set>
                                      <p:cBhvr>
                                        <p:cTn id="13" dur="1" fill="hold">
                                          <p:stCondLst>
                                            <p:cond delay="0"/>
                                          </p:stCondLst>
                                        </p:cTn>
                                        <p:tgtEl>
                                          <p:spTgt spid="198"/>
                                        </p:tgtEl>
                                        <p:attrNameLst>
                                          <p:attrName>style.visibility</p:attrName>
                                        </p:attrNameLst>
                                      </p:cBhvr>
                                      <p:to>
                                        <p:strVal val="visible"/>
                                      </p:to>
                                    </p:set>
                                    <p:animEffect transition="in" filter="fade">
                                      <p:cBhvr>
                                        <p:cTn id="14" dur="300"/>
                                        <p:tgtEl>
                                          <p:spTgt spid="198"/>
                                        </p:tgtEl>
                                      </p:cBhvr>
                                    </p:animEffect>
                                  </p:childTnLst>
                                </p:cTn>
                              </p:par>
                            </p:childTnLst>
                          </p:cTn>
                        </p:par>
                        <p:par>
                          <p:cTn id="15" fill="hold">
                            <p:stCondLst>
                              <p:cond delay="600"/>
                            </p:stCondLst>
                            <p:childTnLst>
                              <p:par>
                                <p:cTn id="16" presetID="10" presetClass="entr" presetSubtype="0" fill="hold" nodeType="afterEffect">
                                  <p:stCondLst>
                                    <p:cond delay="0"/>
                                  </p:stCondLst>
                                  <p:childTnLst>
                                    <p:set>
                                      <p:cBhvr>
                                        <p:cTn id="17" dur="1" fill="hold">
                                          <p:stCondLst>
                                            <p:cond delay="0"/>
                                          </p:stCondLst>
                                        </p:cTn>
                                        <p:tgtEl>
                                          <p:spTgt spid="199"/>
                                        </p:tgtEl>
                                        <p:attrNameLst>
                                          <p:attrName>style.visibility</p:attrName>
                                        </p:attrNameLst>
                                      </p:cBhvr>
                                      <p:to>
                                        <p:strVal val="visible"/>
                                      </p:to>
                                    </p:set>
                                    <p:animEffect transition="in" filter="fade">
                                      <p:cBhvr>
                                        <p:cTn id="18" dur="300"/>
                                        <p:tgtEl>
                                          <p:spTgt spid="199"/>
                                        </p:tgtEl>
                                      </p:cBhvr>
                                    </p:animEffect>
                                  </p:childTnLst>
                                </p:cTn>
                              </p:par>
                            </p:childTnLst>
                          </p:cTn>
                        </p:par>
                        <p:par>
                          <p:cTn id="19" fill="hold">
                            <p:stCondLst>
                              <p:cond delay="900"/>
                            </p:stCondLst>
                            <p:childTnLst>
                              <p:par>
                                <p:cTn id="20" presetID="10" presetClass="entr" presetSubtype="0" fill="hold" nodeType="after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fade">
                                      <p:cBhvr>
                                        <p:cTn id="22" dur="300"/>
                                        <p:tgtEl>
                                          <p:spTgt spid="200"/>
                                        </p:tgtEl>
                                      </p:cBhvr>
                                    </p:animEffect>
                                  </p:childTnLst>
                                </p:cTn>
                              </p:par>
                            </p:childTnLst>
                          </p:cTn>
                        </p:par>
                        <p:par>
                          <p:cTn id="23" fill="hold">
                            <p:stCondLst>
                              <p:cond delay="1200"/>
                            </p:stCondLst>
                            <p:childTnLst>
                              <p:par>
                                <p:cTn id="24" presetID="10" presetClass="entr" presetSubtype="0" fill="hold" nodeType="afterEffect">
                                  <p:stCondLst>
                                    <p:cond delay="0"/>
                                  </p:stCondLst>
                                  <p:childTnLst>
                                    <p:set>
                                      <p:cBhvr>
                                        <p:cTn id="25" dur="1" fill="hold">
                                          <p:stCondLst>
                                            <p:cond delay="0"/>
                                          </p:stCondLst>
                                        </p:cTn>
                                        <p:tgtEl>
                                          <p:spTgt spid="201"/>
                                        </p:tgtEl>
                                        <p:attrNameLst>
                                          <p:attrName>style.visibility</p:attrName>
                                        </p:attrNameLst>
                                      </p:cBhvr>
                                      <p:to>
                                        <p:strVal val="visible"/>
                                      </p:to>
                                    </p:set>
                                    <p:animEffect transition="in" filter="fade">
                                      <p:cBhvr>
                                        <p:cTn id="26" dur="300"/>
                                        <p:tgtEl>
                                          <p:spTgt spid="201"/>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02"/>
                                        </p:tgtEl>
                                        <p:attrNameLst>
                                          <p:attrName>style.visibility</p:attrName>
                                        </p:attrNameLst>
                                      </p:cBhvr>
                                      <p:to>
                                        <p:strVal val="visible"/>
                                      </p:to>
                                    </p:set>
                                    <p:animEffect transition="in" filter="fade">
                                      <p:cBhvr>
                                        <p:cTn id="30" dur="300"/>
                                        <p:tgtEl>
                                          <p:spTgt spid="202"/>
                                        </p:tgtEl>
                                      </p:cBhvr>
                                    </p:animEffect>
                                  </p:childTnLst>
                                </p:cTn>
                              </p:par>
                            </p:childTnLst>
                          </p:cTn>
                        </p:par>
                        <p:par>
                          <p:cTn id="31" fill="hold">
                            <p:stCondLst>
                              <p:cond delay="1800"/>
                            </p:stCondLst>
                            <p:childTnLst>
                              <p:par>
                                <p:cTn id="32" presetID="10" presetClass="entr" presetSubtype="0" fill="hold" nodeType="afterEffect">
                                  <p:stCondLst>
                                    <p:cond delay="0"/>
                                  </p:stCondLst>
                                  <p:childTnLst>
                                    <p:set>
                                      <p:cBhvr>
                                        <p:cTn id="33" dur="1" fill="hold">
                                          <p:stCondLst>
                                            <p:cond delay="0"/>
                                          </p:stCondLst>
                                        </p:cTn>
                                        <p:tgtEl>
                                          <p:spTgt spid="203"/>
                                        </p:tgtEl>
                                        <p:attrNameLst>
                                          <p:attrName>style.visibility</p:attrName>
                                        </p:attrNameLst>
                                      </p:cBhvr>
                                      <p:to>
                                        <p:strVal val="visible"/>
                                      </p:to>
                                    </p:set>
                                    <p:animEffect transition="in" filter="fade">
                                      <p:cBhvr>
                                        <p:cTn id="34" dur="300"/>
                                        <p:tgtEl>
                                          <p:spTgt spid="20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2"/>
                                        </p:tgtEl>
                                        <p:attrNameLst>
                                          <p:attrName>style.visibility</p:attrName>
                                        </p:attrNameLst>
                                      </p:cBhvr>
                                      <p:to>
                                        <p:strVal val="visible"/>
                                      </p:to>
                                    </p:set>
                                    <p:animEffect transition="in" filter="fade">
                                      <p:cBhvr>
                                        <p:cTn id="39" dur="1000"/>
                                        <p:tgtEl>
                                          <p:spTgt spid="20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6"/>
                                        </p:tgtEl>
                                        <p:attrNameLst>
                                          <p:attrName>style.visibility</p:attrName>
                                        </p:attrNameLst>
                                      </p:cBhvr>
                                      <p:to>
                                        <p:strVal val="visible"/>
                                      </p:to>
                                    </p:set>
                                    <p:animEffect transition="in" filter="fade">
                                      <p:cBhvr>
                                        <p:cTn id="44"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646111" y="466743"/>
            <a:ext cx="9404700" cy="1400400"/>
          </a:xfrm>
          <a:prstGeom prst="rect">
            <a:avLst/>
          </a:prstGeom>
          <a:noFill/>
          <a:ln>
            <a:noFill/>
          </a:ln>
          <a:effectLst>
            <a:outerShdw blurRad="114300" dist="76200" dir="5400000" algn="bl" rotWithShape="0">
              <a:srgbClr val="EFEFEF">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Hypothes</a:t>
            </a:r>
            <a:r>
              <a:rPr lang="en-US"/>
              <a:t>is #1</a:t>
            </a:r>
            <a:endParaRPr/>
          </a:p>
        </p:txBody>
      </p:sp>
      <p:sp>
        <p:nvSpPr>
          <p:cNvPr id="209" name="Shape 209"/>
          <p:cNvSpPr/>
          <p:nvPr/>
        </p:nvSpPr>
        <p:spPr>
          <a:xfrm>
            <a:off x="273925" y="2433300"/>
            <a:ext cx="5279796" cy="2566458"/>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txBox="1"/>
          <p:nvPr/>
        </p:nvSpPr>
        <p:spPr>
          <a:xfrm>
            <a:off x="1069575" y="1714750"/>
            <a:ext cx="3688500" cy="462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000">
                <a:solidFill>
                  <a:srgbClr val="FFFFFF"/>
                </a:solidFill>
                <a:latin typeface="Century Gothic"/>
                <a:ea typeface="Century Gothic"/>
                <a:cs typeface="Century Gothic"/>
                <a:sym typeface="Century Gothic"/>
              </a:rPr>
              <a:t>Rationale:</a:t>
            </a:r>
            <a:endParaRPr sz="3000">
              <a:solidFill>
                <a:srgbClr val="FFFFFF"/>
              </a:solidFill>
              <a:latin typeface="Century Gothic"/>
              <a:ea typeface="Century Gothic"/>
              <a:cs typeface="Century Gothic"/>
              <a:sym typeface="Century Gothic"/>
            </a:endParaRPr>
          </a:p>
        </p:txBody>
      </p:sp>
      <p:sp>
        <p:nvSpPr>
          <p:cNvPr id="211" name="Shape 211"/>
          <p:cNvSpPr txBox="1"/>
          <p:nvPr/>
        </p:nvSpPr>
        <p:spPr>
          <a:xfrm>
            <a:off x="841475" y="2482375"/>
            <a:ext cx="4081200" cy="2334900"/>
          </a:xfrm>
          <a:prstGeom prst="rect">
            <a:avLst/>
          </a:prstGeom>
          <a:noFill/>
          <a:ln>
            <a:noFill/>
          </a:ln>
        </p:spPr>
        <p:txBody>
          <a:bodyPr spcFirstLastPara="1" wrap="square" lIns="91425" tIns="91425" rIns="91425" bIns="91425" anchor="t" anchorCtr="0">
            <a:noAutofit/>
          </a:bodyPr>
          <a:lstStyle/>
          <a:p>
            <a:pPr marL="342900" lvl="0" indent="-355600" rtl="0">
              <a:spcBef>
                <a:spcPts val="1000"/>
              </a:spcBef>
              <a:spcAft>
                <a:spcPts val="0"/>
              </a:spcAft>
              <a:buClr>
                <a:schemeClr val="dk2"/>
              </a:buClr>
              <a:buSzPts val="1800"/>
              <a:buFont typeface="Noto Sans Symbols"/>
              <a:buChar char="⬦"/>
            </a:pPr>
            <a:r>
              <a:rPr lang="en-US" sz="1800">
                <a:solidFill>
                  <a:schemeClr val="dk1"/>
                </a:solidFill>
                <a:latin typeface="Century Gothic"/>
                <a:ea typeface="Century Gothic"/>
                <a:cs typeface="Century Gothic"/>
                <a:sym typeface="Century Gothic"/>
              </a:rPr>
              <a:t>Choi &amp; Kang (2013) looked at the desirability of products using hard vs. soft fonts.</a:t>
            </a:r>
            <a:br>
              <a:rPr lang="en-US"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a:p>
            <a:pPr marL="342900" lvl="0" indent="-355600" rtl="0">
              <a:spcBef>
                <a:spcPts val="0"/>
              </a:spcBef>
              <a:spcAft>
                <a:spcPts val="0"/>
              </a:spcAft>
              <a:buClr>
                <a:schemeClr val="dk2"/>
              </a:buClr>
              <a:buSzPts val="1800"/>
              <a:buFont typeface="Noto Sans Symbols"/>
              <a:buChar char="⬦"/>
            </a:pPr>
            <a:r>
              <a:rPr lang="en-US" sz="1800">
                <a:solidFill>
                  <a:schemeClr val="dk1"/>
                </a:solidFill>
                <a:latin typeface="Century Gothic"/>
                <a:ea typeface="Century Gothic"/>
                <a:cs typeface="Century Gothic"/>
                <a:sym typeface="Century Gothic"/>
              </a:rPr>
              <a:t>They found that soft fonts were largely prefered over the hard fonts</a:t>
            </a:r>
            <a:endParaRPr sz="1800">
              <a:solidFill>
                <a:schemeClr val="dk1"/>
              </a:solidFill>
              <a:latin typeface="Century Gothic"/>
              <a:ea typeface="Century Gothic"/>
              <a:cs typeface="Century Gothic"/>
              <a:sym typeface="Century Gothic"/>
            </a:endParaRPr>
          </a:p>
          <a:p>
            <a:pPr marL="0" lvl="0" indent="0" rtl="0">
              <a:spcBef>
                <a:spcPts val="1000"/>
              </a:spcBef>
              <a:spcAft>
                <a:spcPts val="0"/>
              </a:spcAft>
              <a:buNone/>
            </a:pPr>
            <a:endParaRPr sz="1800">
              <a:solidFill>
                <a:schemeClr val="dk1"/>
              </a:solidFill>
              <a:latin typeface="Century Gothic"/>
              <a:ea typeface="Century Gothic"/>
              <a:cs typeface="Century Gothic"/>
              <a:sym typeface="Century Gothic"/>
            </a:endParaRPr>
          </a:p>
          <a:p>
            <a:pPr marL="0" lvl="0" indent="0">
              <a:spcBef>
                <a:spcPts val="0"/>
              </a:spcBef>
              <a:spcAft>
                <a:spcPts val="0"/>
              </a:spcAft>
              <a:buNone/>
            </a:pPr>
            <a:endParaRPr/>
          </a:p>
        </p:txBody>
      </p:sp>
      <p:sp>
        <p:nvSpPr>
          <p:cNvPr id="212" name="Shape 212"/>
          <p:cNvSpPr/>
          <p:nvPr/>
        </p:nvSpPr>
        <p:spPr>
          <a:xfrm>
            <a:off x="7375613" y="2433300"/>
            <a:ext cx="3688524" cy="2566458"/>
          </a:xfrm>
          <a:prstGeom prst="flowChartTerminator">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txBox="1"/>
          <p:nvPr/>
        </p:nvSpPr>
        <p:spPr>
          <a:xfrm>
            <a:off x="7529975" y="2771813"/>
            <a:ext cx="3422400" cy="15846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US" sz="2000">
                <a:latin typeface="Century Gothic"/>
                <a:ea typeface="Century Gothic"/>
                <a:cs typeface="Century Gothic"/>
                <a:sym typeface="Century Gothic"/>
              </a:rPr>
              <a:t>Both male and female participants will show more interest in purchasing products that use ‘soft’ typeface.</a:t>
            </a:r>
            <a:endParaRPr sz="2000">
              <a:latin typeface="Century Gothic"/>
              <a:ea typeface="Century Gothic"/>
              <a:cs typeface="Century Gothic"/>
              <a:sym typeface="Century Gothic"/>
            </a:endParaRPr>
          </a:p>
          <a:p>
            <a:pPr marL="0" lvl="0" indent="0">
              <a:spcBef>
                <a:spcPts val="0"/>
              </a:spcBef>
              <a:spcAft>
                <a:spcPts val="0"/>
              </a:spcAft>
              <a:buNone/>
            </a:pPr>
            <a:endParaRPr/>
          </a:p>
        </p:txBody>
      </p:sp>
      <p:sp>
        <p:nvSpPr>
          <p:cNvPr id="214" name="Shape 214"/>
          <p:cNvSpPr txBox="1"/>
          <p:nvPr/>
        </p:nvSpPr>
        <p:spPr>
          <a:xfrm>
            <a:off x="7993013" y="1714750"/>
            <a:ext cx="2496300" cy="610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000">
                <a:solidFill>
                  <a:srgbClr val="FFFFFF"/>
                </a:solidFill>
                <a:latin typeface="Century Gothic"/>
                <a:ea typeface="Century Gothic"/>
                <a:cs typeface="Century Gothic"/>
                <a:sym typeface="Century Gothic"/>
              </a:rPr>
              <a:t>Hypothesis:</a:t>
            </a:r>
            <a:endParaRPr sz="3000">
              <a:solidFill>
                <a:srgbClr val="FFFFFF"/>
              </a:solidFill>
              <a:latin typeface="Century Gothic"/>
              <a:ea typeface="Century Gothic"/>
              <a:cs typeface="Century Gothic"/>
              <a:sym typeface="Century Gothic"/>
            </a:endParaRPr>
          </a:p>
        </p:txBody>
      </p:sp>
      <p:sp>
        <p:nvSpPr>
          <p:cNvPr id="215" name="Shape 215"/>
          <p:cNvSpPr/>
          <p:nvPr/>
        </p:nvSpPr>
        <p:spPr>
          <a:xfrm>
            <a:off x="5684825" y="3437690"/>
            <a:ext cx="1559700" cy="878100"/>
          </a:xfrm>
          <a:prstGeom prst="stripedRightArrow">
            <a:avLst>
              <a:gd name="adj1" fmla="val 50000"/>
              <a:gd name="adj2" fmla="val 50000"/>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par>
                                <p:cTn id="8" presetID="10" presetClass="entr" presetSubtype="0"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1000"/>
                                        <p:tgtEl>
                                          <p:spTgt spid="214"/>
                                        </p:tgtEl>
                                      </p:cBhvr>
                                    </p:animEffect>
                                  </p:childTnLst>
                                </p:cTn>
                              </p:par>
                              <p:par>
                                <p:cTn id="11" presetID="10" presetClass="entr" presetSubtype="0" fill="hold" nodeType="with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fade">
                                      <p:cBhvr>
                                        <p:cTn id="13" dur="1000"/>
                                        <p:tgtEl>
                                          <p:spTgt spid="213"/>
                                        </p:tgtEl>
                                      </p:cBhvr>
                                    </p:animEffect>
                                  </p:childTnLst>
                                </p:cTn>
                              </p:par>
                              <p:par>
                                <p:cTn id="14" presetID="10" presetClass="entr" presetSubtype="0" fill="hold" nodeType="withEffect">
                                  <p:stCondLst>
                                    <p:cond delay="0"/>
                                  </p:stCondLst>
                                  <p:childTnLst>
                                    <p:set>
                                      <p:cBhvr>
                                        <p:cTn id="15" dur="1" fill="hold">
                                          <p:stCondLst>
                                            <p:cond delay="0"/>
                                          </p:stCondLst>
                                        </p:cTn>
                                        <p:tgtEl>
                                          <p:spTgt spid="212"/>
                                        </p:tgtEl>
                                        <p:attrNameLst>
                                          <p:attrName>style.visibility</p:attrName>
                                        </p:attrNameLst>
                                      </p:cBhvr>
                                      <p:to>
                                        <p:strVal val="visible"/>
                                      </p:to>
                                    </p:set>
                                    <p:animEffect transition="in" filter="fade">
                                      <p:cBhvr>
                                        <p:cTn id="16"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1526</Words>
  <Application>Microsoft Office PowerPoint</Application>
  <PresentationFormat>Widescreen</PresentationFormat>
  <Paragraphs>235</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Century Gothic</vt:lpstr>
      <vt:lpstr>Open Sans</vt:lpstr>
      <vt:lpstr>Arial</vt:lpstr>
      <vt:lpstr>Times New Roman</vt:lpstr>
      <vt:lpstr>Noto Sans Symbols</vt:lpstr>
      <vt:lpstr>Ion</vt:lpstr>
      <vt:lpstr>The Effect of Font on Product Purchasing Behavior</vt:lpstr>
      <vt:lpstr>Statement of the Problem </vt:lpstr>
      <vt:lpstr>Statement of the Problem: Definitions </vt:lpstr>
      <vt:lpstr>Research Background: Choi &amp; Kang </vt:lpstr>
      <vt:lpstr>Research Background: Fenko &amp; Drost </vt:lpstr>
      <vt:lpstr>Research Background: Gump</vt:lpstr>
      <vt:lpstr>Research Background: Tantillo, DiLorenzo-Aiss, &amp; Mathisen</vt:lpstr>
      <vt:lpstr>Hypotheses</vt:lpstr>
      <vt:lpstr>Hypothesis #1</vt:lpstr>
      <vt:lpstr>Hypotheses</vt:lpstr>
      <vt:lpstr>Hypothesis #2</vt:lpstr>
      <vt:lpstr>Hypotheses</vt:lpstr>
      <vt:lpstr>Hypothesis #3</vt:lpstr>
      <vt:lpstr>Hypotheses</vt:lpstr>
      <vt:lpstr>Hypothesis #4</vt:lpstr>
      <vt:lpstr>Methods: Participants</vt:lpstr>
      <vt:lpstr>Method: Design</vt:lpstr>
      <vt:lpstr>Method: Materials</vt:lpstr>
      <vt:lpstr>Method: Survey Materials</vt:lpstr>
      <vt:lpstr>Methods: Procedure</vt:lpstr>
      <vt:lpstr>Gender Neutral Product Targeted Towards All Participants</vt:lpstr>
      <vt:lpstr>Gender Specific Product Targeted Towards Male Participants</vt:lpstr>
      <vt:lpstr>Gender Specific Product Targeted Towards Female Participants</vt:lpstr>
      <vt:lpstr>Gender Neutral Product Targeted Towards All Participants</vt:lpstr>
      <vt:lpstr>Data Source</vt:lpstr>
      <vt:lpstr>Results of Hypothesis #1 </vt:lpstr>
      <vt:lpstr>Results of Hypothesis #2 </vt:lpstr>
      <vt:lpstr>Results of Hypothesis #3 </vt:lpstr>
      <vt:lpstr>Results of Hypothesis #4 </vt:lpstr>
      <vt:lpstr>Interpretation of Results</vt:lpstr>
      <vt:lpstr>Discussion </vt:lpstr>
      <vt:lpstr>Discussion cont.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Font on Product Purchasing Behavior</dc:title>
  <dc:creator>Turtle</dc:creator>
  <cp:lastModifiedBy>Neil H Schwartz</cp:lastModifiedBy>
  <cp:revision>2</cp:revision>
  <dcterms:modified xsi:type="dcterms:W3CDTF">2019-03-29T02:17:31Z</dcterms:modified>
</cp:coreProperties>
</file>